
<file path=[Content_Types].xml><?xml version="1.0" encoding="utf-8"?>
<Types xmlns="http://schemas.openxmlformats.org/package/2006/content-types">
  <Default Extension="jpeg" ContentType="image/jpeg"/>
  <Default Extension="wmf" ContentType="image/x-wmf"/>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3"/>
  </p:notesMasterIdLst>
  <p:handoutMasterIdLst>
    <p:handoutMasterId r:id="rId74"/>
  </p:handoutMasterIdLst>
  <p:sldIdLst>
    <p:sldId id="783" r:id="rId2"/>
    <p:sldId id="789" r:id="rId3"/>
    <p:sldId id="788" r:id="rId4"/>
    <p:sldId id="852" r:id="rId5"/>
    <p:sldId id="853" r:id="rId6"/>
    <p:sldId id="797" r:id="rId7"/>
    <p:sldId id="760" r:id="rId8"/>
    <p:sldId id="880" r:id="rId9"/>
    <p:sldId id="855" r:id="rId10"/>
    <p:sldId id="856" r:id="rId11"/>
    <p:sldId id="857" r:id="rId12"/>
    <p:sldId id="809" r:id="rId13"/>
    <p:sldId id="811" r:id="rId14"/>
    <p:sldId id="854" r:id="rId15"/>
    <p:sldId id="812" r:id="rId16"/>
    <p:sldId id="886" r:id="rId17"/>
    <p:sldId id="859" r:id="rId18"/>
    <p:sldId id="861" r:id="rId19"/>
    <p:sldId id="892" r:id="rId20"/>
    <p:sldId id="858" r:id="rId21"/>
    <p:sldId id="846" r:id="rId22"/>
    <p:sldId id="889" r:id="rId23"/>
    <p:sldId id="847" r:id="rId24"/>
    <p:sldId id="883" r:id="rId25"/>
    <p:sldId id="849" r:id="rId26"/>
    <p:sldId id="850" r:id="rId27"/>
    <p:sldId id="822" r:id="rId28"/>
    <p:sldId id="881" r:id="rId29"/>
    <p:sldId id="882" r:id="rId30"/>
    <p:sldId id="813" r:id="rId31"/>
    <p:sldId id="814" r:id="rId32"/>
    <p:sldId id="817" r:id="rId33"/>
    <p:sldId id="870" r:id="rId34"/>
    <p:sldId id="818" r:id="rId35"/>
    <p:sldId id="874" r:id="rId36"/>
    <p:sldId id="875" r:id="rId37"/>
    <p:sldId id="819" r:id="rId38"/>
    <p:sldId id="879" r:id="rId39"/>
    <p:sldId id="896" r:id="rId40"/>
    <p:sldId id="894" r:id="rId41"/>
    <p:sldId id="895" r:id="rId42"/>
    <p:sldId id="876" r:id="rId43"/>
    <p:sldId id="823" r:id="rId44"/>
    <p:sldId id="871" r:id="rId45"/>
    <p:sldId id="825" r:id="rId46"/>
    <p:sldId id="890" r:id="rId47"/>
    <p:sldId id="893" r:id="rId48"/>
    <p:sldId id="877" r:id="rId49"/>
    <p:sldId id="878" r:id="rId50"/>
    <p:sldId id="826" r:id="rId51"/>
    <p:sldId id="873" r:id="rId52"/>
    <p:sldId id="863" r:id="rId53"/>
    <p:sldId id="897" r:id="rId54"/>
    <p:sldId id="868" r:id="rId55"/>
    <p:sldId id="884" r:id="rId56"/>
    <p:sldId id="828" r:id="rId57"/>
    <p:sldId id="827" r:id="rId58"/>
    <p:sldId id="829" r:id="rId59"/>
    <p:sldId id="869" r:id="rId60"/>
    <p:sldId id="899" r:id="rId61"/>
    <p:sldId id="833" r:id="rId62"/>
    <p:sldId id="834" r:id="rId63"/>
    <p:sldId id="837" r:id="rId64"/>
    <p:sldId id="838" r:id="rId65"/>
    <p:sldId id="839" r:id="rId66"/>
    <p:sldId id="840" r:id="rId67"/>
    <p:sldId id="841" r:id="rId68"/>
    <p:sldId id="842" r:id="rId69"/>
    <p:sldId id="843" r:id="rId70"/>
    <p:sldId id="844" r:id="rId71"/>
    <p:sldId id="845" r:id="rId72"/>
  </p:sldIdLst>
  <p:sldSz cx="9144000" cy="6858000" type="screen4x3"/>
  <p:notesSz cx="6858000" cy="92964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300" kern="1200">
        <a:solidFill>
          <a:schemeClr val="tx1"/>
        </a:solidFill>
        <a:latin typeface="Book Antiqua" pitchFamily="18" charset="0"/>
        <a:ea typeface="+mn-ea"/>
        <a:cs typeface="+mn-cs"/>
      </a:defRPr>
    </a:lvl1pPr>
    <a:lvl2pPr marL="457200" algn="l" rtl="0" eaLnBrk="0" fontAlgn="base" hangingPunct="0">
      <a:spcBef>
        <a:spcPct val="0"/>
      </a:spcBef>
      <a:spcAft>
        <a:spcPct val="0"/>
      </a:spcAft>
      <a:defRPr sz="300" kern="1200">
        <a:solidFill>
          <a:schemeClr val="tx1"/>
        </a:solidFill>
        <a:latin typeface="Book Antiqua" pitchFamily="18" charset="0"/>
        <a:ea typeface="+mn-ea"/>
        <a:cs typeface="+mn-cs"/>
      </a:defRPr>
    </a:lvl2pPr>
    <a:lvl3pPr marL="914400" algn="l" rtl="0" eaLnBrk="0" fontAlgn="base" hangingPunct="0">
      <a:spcBef>
        <a:spcPct val="0"/>
      </a:spcBef>
      <a:spcAft>
        <a:spcPct val="0"/>
      </a:spcAft>
      <a:defRPr sz="300" kern="1200">
        <a:solidFill>
          <a:schemeClr val="tx1"/>
        </a:solidFill>
        <a:latin typeface="Book Antiqua" pitchFamily="18" charset="0"/>
        <a:ea typeface="+mn-ea"/>
        <a:cs typeface="+mn-cs"/>
      </a:defRPr>
    </a:lvl3pPr>
    <a:lvl4pPr marL="1371600" algn="l" rtl="0" eaLnBrk="0" fontAlgn="base" hangingPunct="0">
      <a:spcBef>
        <a:spcPct val="0"/>
      </a:spcBef>
      <a:spcAft>
        <a:spcPct val="0"/>
      </a:spcAft>
      <a:defRPr sz="300" kern="1200">
        <a:solidFill>
          <a:schemeClr val="tx1"/>
        </a:solidFill>
        <a:latin typeface="Book Antiqua" pitchFamily="18" charset="0"/>
        <a:ea typeface="+mn-ea"/>
        <a:cs typeface="+mn-cs"/>
      </a:defRPr>
    </a:lvl4pPr>
    <a:lvl5pPr marL="1828800" algn="l" rtl="0" eaLnBrk="0" fontAlgn="base" hangingPunct="0">
      <a:spcBef>
        <a:spcPct val="0"/>
      </a:spcBef>
      <a:spcAft>
        <a:spcPct val="0"/>
      </a:spcAft>
      <a:defRPr sz="300" kern="1200">
        <a:solidFill>
          <a:schemeClr val="tx1"/>
        </a:solidFill>
        <a:latin typeface="Book Antiqua" pitchFamily="18" charset="0"/>
        <a:ea typeface="+mn-ea"/>
        <a:cs typeface="+mn-cs"/>
      </a:defRPr>
    </a:lvl5pPr>
    <a:lvl6pPr marL="2286000" algn="l" defTabSz="914400" rtl="0" eaLnBrk="1" latinLnBrk="0" hangingPunct="1">
      <a:defRPr sz="300" kern="1200">
        <a:solidFill>
          <a:schemeClr val="tx1"/>
        </a:solidFill>
        <a:latin typeface="Book Antiqua" pitchFamily="18" charset="0"/>
        <a:ea typeface="+mn-ea"/>
        <a:cs typeface="+mn-cs"/>
      </a:defRPr>
    </a:lvl6pPr>
    <a:lvl7pPr marL="2743200" algn="l" defTabSz="914400" rtl="0" eaLnBrk="1" latinLnBrk="0" hangingPunct="1">
      <a:defRPr sz="300" kern="1200">
        <a:solidFill>
          <a:schemeClr val="tx1"/>
        </a:solidFill>
        <a:latin typeface="Book Antiqua" pitchFamily="18" charset="0"/>
        <a:ea typeface="+mn-ea"/>
        <a:cs typeface="+mn-cs"/>
      </a:defRPr>
    </a:lvl7pPr>
    <a:lvl8pPr marL="3200400" algn="l" defTabSz="914400" rtl="0" eaLnBrk="1" latinLnBrk="0" hangingPunct="1">
      <a:defRPr sz="300" kern="1200">
        <a:solidFill>
          <a:schemeClr val="tx1"/>
        </a:solidFill>
        <a:latin typeface="Book Antiqua" pitchFamily="18" charset="0"/>
        <a:ea typeface="+mn-ea"/>
        <a:cs typeface="+mn-cs"/>
      </a:defRPr>
    </a:lvl8pPr>
    <a:lvl9pPr marL="3657600" algn="l" defTabSz="914400" rtl="0" eaLnBrk="1" latinLnBrk="0" hangingPunct="1">
      <a:defRPr sz="300" kern="1200">
        <a:solidFill>
          <a:schemeClr val="tx1"/>
        </a:solidFill>
        <a:latin typeface="Book Antiqu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00"/>
    <a:srgbClr val="1C9903"/>
    <a:srgbClr val="FFFF66"/>
    <a:srgbClr val="BE004D"/>
    <a:srgbClr val="077F43"/>
    <a:srgbClr val="3399FF"/>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11" autoAdjust="0"/>
    <p:restoredTop sz="98849" autoAdjust="0"/>
  </p:normalViewPr>
  <p:slideViewPr>
    <p:cSldViewPr>
      <p:cViewPr>
        <p:scale>
          <a:sx n="75" d="100"/>
          <a:sy n="75" d="100"/>
        </p:scale>
        <p:origin x="-1013" y="-6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1650"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867481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414838"/>
            <a:ext cx="5029200" cy="4183062"/>
          </a:xfrm>
          <a:prstGeom prst="rect">
            <a:avLst/>
          </a:prstGeom>
          <a:noFill/>
          <a:ln w="12700">
            <a:noFill/>
            <a:miter lim="800000"/>
            <a:headEnd/>
            <a:tailEnd/>
          </a:ln>
          <a:effectLst/>
        </p:spPr>
        <p:txBody>
          <a:bodyPr vert="horz" wrap="square" lIns="91981" tIns="45183" rIns="91981" bIns="45183"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5843" name="Rectangle 3"/>
          <p:cNvSpPr>
            <a:spLocks noGrp="1" noRot="1" noChangeAspect="1" noChangeArrowheads="1" noTextEdit="1"/>
          </p:cNvSpPr>
          <p:nvPr>
            <p:ph type="sldImg" idx="2"/>
          </p:nvPr>
        </p:nvSpPr>
        <p:spPr bwMode="auto">
          <a:xfrm>
            <a:off x="1114425" y="704850"/>
            <a:ext cx="4629150" cy="3471863"/>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14454566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04900" y="696913"/>
            <a:ext cx="4648200" cy="3486150"/>
          </a:xfrm>
          <a:ln/>
        </p:spPr>
      </p:sp>
      <p:sp>
        <p:nvSpPr>
          <p:cNvPr id="52227" name="Rectangle 3"/>
          <p:cNvSpPr>
            <a:spLocks noGrp="1" noChangeArrowheads="1"/>
          </p:cNvSpPr>
          <p:nvPr>
            <p:ph type="body" idx="1"/>
          </p:nvPr>
        </p:nvSpPr>
        <p:spPr>
          <a:xfrm>
            <a:off x="914400" y="4414838"/>
            <a:ext cx="5029200" cy="4184650"/>
          </a:xfrm>
          <a:noFill/>
          <a:ln w="9525"/>
        </p:spPr>
        <p:txBody>
          <a:bodyPr lIns="92728" tIns="46364" rIns="92728" bIns="46364"/>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a:xfrm>
            <a:off x="1104900" y="696913"/>
            <a:ext cx="4648200" cy="3486150"/>
          </a:xfrm>
          <a:ln/>
        </p:spPr>
      </p:sp>
      <p:sp>
        <p:nvSpPr>
          <p:cNvPr id="123907"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1104900" y="696913"/>
            <a:ext cx="4648200" cy="3486150"/>
          </a:xfrm>
          <a:ln/>
        </p:spPr>
      </p:sp>
      <p:sp>
        <p:nvSpPr>
          <p:cNvPr id="62467"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1104900" y="696913"/>
            <a:ext cx="4648200" cy="3486150"/>
          </a:xfrm>
          <a:ln/>
        </p:spPr>
      </p:sp>
      <p:sp>
        <p:nvSpPr>
          <p:cNvPr id="62467"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1104900" y="696913"/>
            <a:ext cx="4648200" cy="3486150"/>
          </a:xfrm>
          <a:ln/>
        </p:spPr>
      </p:sp>
      <p:sp>
        <p:nvSpPr>
          <p:cNvPr id="62467"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dirty="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1104900" y="696913"/>
            <a:ext cx="4648200" cy="3486150"/>
          </a:xfrm>
          <a:ln/>
        </p:spPr>
      </p:sp>
      <p:sp>
        <p:nvSpPr>
          <p:cNvPr id="62467"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xfrm>
            <a:off x="1104900" y="696913"/>
            <a:ext cx="4648200" cy="3486150"/>
          </a:xfrm>
          <a:ln/>
        </p:spPr>
      </p:sp>
      <p:sp>
        <p:nvSpPr>
          <p:cNvPr id="83971"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xfrm>
            <a:off x="1104900" y="696913"/>
            <a:ext cx="4648200" cy="3486150"/>
          </a:xfrm>
          <a:ln/>
        </p:spPr>
      </p:sp>
      <p:sp>
        <p:nvSpPr>
          <p:cNvPr id="83971"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xfrm>
            <a:off x="1104900" y="696913"/>
            <a:ext cx="4648200" cy="3486150"/>
          </a:xfrm>
          <a:ln/>
        </p:spPr>
      </p:sp>
      <p:sp>
        <p:nvSpPr>
          <p:cNvPr id="83971"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xfrm>
            <a:off x="1104900" y="696913"/>
            <a:ext cx="4648200" cy="3486150"/>
          </a:xfrm>
          <a:ln/>
        </p:spPr>
      </p:sp>
      <p:sp>
        <p:nvSpPr>
          <p:cNvPr id="83971"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dirty="0"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1104900" y="696913"/>
            <a:ext cx="4648200" cy="3486150"/>
          </a:xfrm>
          <a:ln/>
        </p:spPr>
      </p:sp>
      <p:sp>
        <p:nvSpPr>
          <p:cNvPr id="6656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1104900" y="696913"/>
            <a:ext cx="4648200" cy="3486150"/>
          </a:xfrm>
          <a:ln/>
        </p:spPr>
      </p:sp>
      <p:sp>
        <p:nvSpPr>
          <p:cNvPr id="66563" name="Rectangle 3"/>
          <p:cNvSpPr>
            <a:spLocks noGrp="1" noChangeArrowheads="1"/>
          </p:cNvSpPr>
          <p:nvPr>
            <p:ph type="body" idx="1"/>
          </p:nvPr>
        </p:nvSpPr>
        <p:spPr>
          <a:xfrm>
            <a:off x="914400" y="4416425"/>
            <a:ext cx="5029200" cy="4183063"/>
          </a:xfrm>
          <a:noFill/>
          <a:ln w="9525"/>
        </p:spPr>
        <p:txBody>
          <a:bodyPr/>
          <a:lstStyle/>
          <a:p>
            <a:endParaRPr lang="en-US" dirty="0"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1104900" y="696913"/>
            <a:ext cx="4648200" cy="3486150"/>
          </a:xfrm>
          <a:ln/>
        </p:spPr>
      </p:sp>
      <p:sp>
        <p:nvSpPr>
          <p:cNvPr id="66563" name="Rectangle 3"/>
          <p:cNvSpPr>
            <a:spLocks noGrp="1" noChangeArrowheads="1"/>
          </p:cNvSpPr>
          <p:nvPr>
            <p:ph type="body" idx="1"/>
          </p:nvPr>
        </p:nvSpPr>
        <p:spPr>
          <a:xfrm>
            <a:off x="914400" y="4416425"/>
            <a:ext cx="5029200" cy="4183063"/>
          </a:xfrm>
          <a:noFill/>
          <a:ln w="9525"/>
        </p:spPr>
        <p:txBody>
          <a:bodyPr/>
          <a:lstStyle/>
          <a:p>
            <a:endParaRPr lang="en-US" dirty="0"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dirty="0"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04900" y="696913"/>
            <a:ext cx="4648200" cy="3486150"/>
          </a:xfrm>
          <a:ln/>
        </p:spPr>
      </p:sp>
      <p:sp>
        <p:nvSpPr>
          <p:cNvPr id="52227"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1104900" y="696913"/>
            <a:ext cx="4648200" cy="3486150"/>
          </a:xfrm>
          <a:ln/>
        </p:spPr>
      </p:sp>
      <p:sp>
        <p:nvSpPr>
          <p:cNvPr id="65539"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1104900" y="696913"/>
            <a:ext cx="4648200" cy="3486150"/>
          </a:xfrm>
          <a:ln/>
        </p:spPr>
      </p:sp>
      <p:sp>
        <p:nvSpPr>
          <p:cNvPr id="66563" name="Rectangle 3"/>
          <p:cNvSpPr>
            <a:spLocks noGrp="1" noChangeArrowheads="1"/>
          </p:cNvSpPr>
          <p:nvPr>
            <p:ph type="body" idx="1"/>
          </p:nvPr>
        </p:nvSpPr>
        <p:spPr>
          <a:xfrm>
            <a:off x="914400" y="4416425"/>
            <a:ext cx="5029200" cy="4183063"/>
          </a:xfrm>
          <a:noFill/>
          <a:ln w="9525"/>
        </p:spPr>
        <p:txBody>
          <a:bodyPr/>
          <a:lstStyle/>
          <a:p>
            <a:endParaRPr lang="en-US" dirty="0"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1104900" y="696913"/>
            <a:ext cx="4648200" cy="3486150"/>
          </a:xfrm>
          <a:ln/>
        </p:spPr>
      </p:sp>
      <p:sp>
        <p:nvSpPr>
          <p:cNvPr id="66563" name="Rectangle 3"/>
          <p:cNvSpPr>
            <a:spLocks noGrp="1" noChangeArrowheads="1"/>
          </p:cNvSpPr>
          <p:nvPr>
            <p:ph type="body" idx="1"/>
          </p:nvPr>
        </p:nvSpPr>
        <p:spPr>
          <a:xfrm>
            <a:off x="914400" y="4416425"/>
            <a:ext cx="5029200" cy="4183063"/>
          </a:xfrm>
          <a:noFill/>
          <a:ln w="9525"/>
        </p:spPr>
        <p:txBody>
          <a:bodyPr/>
          <a:lstStyle/>
          <a:p>
            <a:endParaRPr lang="en-US" dirty="0"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xfrm>
            <a:off x="1104900" y="696913"/>
            <a:ext cx="4648200" cy="3486150"/>
          </a:xfrm>
          <a:ln/>
        </p:spPr>
      </p:sp>
      <p:sp>
        <p:nvSpPr>
          <p:cNvPr id="67587" name="Rectangle 3"/>
          <p:cNvSpPr>
            <a:spLocks noGrp="1" noChangeArrowheads="1"/>
          </p:cNvSpPr>
          <p:nvPr>
            <p:ph type="body" idx="1"/>
          </p:nvPr>
        </p:nvSpPr>
        <p:spPr>
          <a:xfrm>
            <a:off x="914400" y="4416425"/>
            <a:ext cx="5029200" cy="4183063"/>
          </a:xfrm>
          <a:noFill/>
          <a:ln w="9525"/>
        </p:spPr>
        <p:txBody>
          <a:bodyPr/>
          <a:lstStyle/>
          <a:p>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104900" y="696913"/>
            <a:ext cx="4648200" cy="3486150"/>
          </a:xfrm>
          <a:ln/>
        </p:spPr>
      </p:sp>
      <p:sp>
        <p:nvSpPr>
          <p:cNvPr id="68611"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xfrm>
            <a:off x="1104900" y="696913"/>
            <a:ext cx="4648200" cy="3486150"/>
          </a:xfrm>
          <a:ln/>
        </p:spPr>
      </p:sp>
      <p:sp>
        <p:nvSpPr>
          <p:cNvPr id="6963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04900" y="696913"/>
            <a:ext cx="4648200" cy="3486150"/>
          </a:xfrm>
          <a:ln/>
        </p:spPr>
      </p:sp>
      <p:sp>
        <p:nvSpPr>
          <p:cNvPr id="51203" name="Rectangle 3"/>
          <p:cNvSpPr>
            <a:spLocks noGrp="1" noChangeArrowheads="1"/>
          </p:cNvSpPr>
          <p:nvPr>
            <p:ph type="body" idx="1"/>
          </p:nvPr>
        </p:nvSpPr>
        <p:spPr>
          <a:xfrm>
            <a:off x="914400" y="4416425"/>
            <a:ext cx="5029200" cy="4183063"/>
          </a:xfrm>
          <a:noFill/>
          <a:ln w="9525"/>
        </p:spPr>
        <p:txBody>
          <a:bodyPr/>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7463" y="219075"/>
            <a:ext cx="1938337" cy="565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7688" y="219075"/>
            <a:ext cx="5667375" cy="565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547688" y="219075"/>
            <a:ext cx="7758112" cy="11525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47688" y="1676400"/>
            <a:ext cx="3802062" cy="420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502150" y="1676400"/>
            <a:ext cx="3803650" cy="4200525"/>
          </a:xfrm>
        </p:spPr>
        <p:txBody>
          <a:bodyPr/>
          <a:lstStyle/>
          <a:p>
            <a:pPr lvl="0"/>
            <a:endParaRPr lang="en-US" noProof="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547688" y="219075"/>
            <a:ext cx="7758112" cy="11525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47688" y="1676400"/>
            <a:ext cx="3802062" cy="420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502150" y="1676400"/>
            <a:ext cx="3803650" cy="4200525"/>
          </a:xfrm>
        </p:spPr>
        <p:txBody>
          <a:bodyPr/>
          <a:lstStyle/>
          <a:p>
            <a:pPr lvl="0"/>
            <a:endParaRPr lang="en-US" noProof="0" smtClean="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547688" y="219075"/>
            <a:ext cx="7758112" cy="1152525"/>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547688" y="1676400"/>
            <a:ext cx="3802062" cy="4200525"/>
          </a:xfrm>
        </p:spPr>
        <p:txBody>
          <a:bodyPr/>
          <a:lstStyle/>
          <a:p>
            <a:pPr lvl="0"/>
            <a:endParaRPr lang="en-US" noProof="0" smtClean="0"/>
          </a:p>
        </p:txBody>
      </p:sp>
      <p:sp>
        <p:nvSpPr>
          <p:cNvPr id="4" name="Text Placeholder 3"/>
          <p:cNvSpPr>
            <a:spLocks noGrp="1"/>
          </p:cNvSpPr>
          <p:nvPr>
            <p:ph type="body" sz="half" idx="2"/>
          </p:nvPr>
        </p:nvSpPr>
        <p:spPr>
          <a:xfrm>
            <a:off x="4502150" y="1676400"/>
            <a:ext cx="3803650" cy="420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7688" y="1676400"/>
            <a:ext cx="3802062" cy="4200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02150" y="1676400"/>
            <a:ext cx="3803650" cy="4200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0"/>
                <a:invGamma/>
              </a:schemeClr>
            </a:gs>
          </a:gsLst>
          <a:path path="rect">
            <a:fillToRect r="100000" b="100000"/>
          </a:path>
        </a:gra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547688" y="219075"/>
            <a:ext cx="7758112" cy="1152525"/>
          </a:xfrm>
          <a:prstGeom prst="rect">
            <a:avLst/>
          </a:prstGeom>
          <a:noFill/>
          <a:ln w="12700">
            <a:noFill/>
            <a:miter lim="800000"/>
            <a:headEnd/>
            <a:tailEnd/>
          </a:ln>
        </p:spPr>
        <p:txBody>
          <a:bodyPr vert="horz" wrap="square" lIns="90488" tIns="44450" rIns="90488" bIns="44450" numCol="1" anchor="b" anchorCtr="0" compatLnSpc="1">
            <a:prstTxWarp prst="textNoShape">
              <a:avLst/>
            </a:prstTxWarp>
          </a:bodyPr>
          <a:lstStyle/>
          <a:p>
            <a:pPr lvl="0"/>
            <a:r>
              <a:rPr lang="en-US" smtClean="0"/>
              <a:t>Click to edit Master title style</a:t>
            </a:r>
          </a:p>
        </p:txBody>
      </p:sp>
      <p:sp>
        <p:nvSpPr>
          <p:cNvPr id="1027" name="Rectangle 8"/>
          <p:cNvSpPr>
            <a:spLocks noGrp="1" noChangeArrowheads="1"/>
          </p:cNvSpPr>
          <p:nvPr>
            <p:ph type="body" idx="1"/>
          </p:nvPr>
        </p:nvSpPr>
        <p:spPr bwMode="auto">
          <a:xfrm>
            <a:off x="547688" y="1676400"/>
            <a:ext cx="7758112" cy="4200525"/>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8" name="Group 28"/>
          <p:cNvGrpSpPr>
            <a:grpSpLocks/>
          </p:cNvGrpSpPr>
          <p:nvPr userDrawn="1"/>
        </p:nvGrpSpPr>
        <p:grpSpPr bwMode="auto">
          <a:xfrm>
            <a:off x="0" y="6400800"/>
            <a:ext cx="9144000" cy="184150"/>
            <a:chOff x="0" y="4061"/>
            <a:chExt cx="5760" cy="116"/>
          </a:xfrm>
        </p:grpSpPr>
        <p:sp>
          <p:nvSpPr>
            <p:cNvPr id="1048" name="Freeform 24"/>
            <p:cNvSpPr>
              <a:spLocks/>
            </p:cNvSpPr>
            <p:nvPr userDrawn="1"/>
          </p:nvSpPr>
          <p:spPr bwMode="auto">
            <a:xfrm>
              <a:off x="4194" y="4061"/>
              <a:ext cx="166" cy="116"/>
            </a:xfrm>
            <a:custGeom>
              <a:avLst/>
              <a:gdLst/>
              <a:ahLst/>
              <a:cxnLst>
                <a:cxn ang="0">
                  <a:pos x="160" y="0"/>
                </a:cxn>
                <a:cxn ang="0">
                  <a:pos x="151" y="0"/>
                </a:cxn>
                <a:cxn ang="0">
                  <a:pos x="143" y="0"/>
                </a:cxn>
                <a:cxn ang="0">
                  <a:pos x="137" y="1"/>
                </a:cxn>
                <a:cxn ang="0">
                  <a:pos x="129" y="2"/>
                </a:cxn>
                <a:cxn ang="0">
                  <a:pos x="123" y="5"/>
                </a:cxn>
                <a:cxn ang="0">
                  <a:pos x="119" y="10"/>
                </a:cxn>
                <a:cxn ang="0">
                  <a:pos x="116" y="19"/>
                </a:cxn>
                <a:cxn ang="0">
                  <a:pos x="114" y="31"/>
                </a:cxn>
                <a:cxn ang="0">
                  <a:pos x="111" y="43"/>
                </a:cxn>
                <a:cxn ang="0">
                  <a:pos x="109" y="52"/>
                </a:cxn>
                <a:cxn ang="0">
                  <a:pos x="107" y="62"/>
                </a:cxn>
                <a:cxn ang="0">
                  <a:pos x="105" y="72"/>
                </a:cxn>
                <a:cxn ang="0">
                  <a:pos x="103" y="84"/>
                </a:cxn>
                <a:cxn ang="0">
                  <a:pos x="100" y="96"/>
                </a:cxn>
                <a:cxn ang="0">
                  <a:pos x="97" y="105"/>
                </a:cxn>
                <a:cxn ang="0">
                  <a:pos x="93" y="110"/>
                </a:cxn>
                <a:cxn ang="0">
                  <a:pos x="87" y="113"/>
                </a:cxn>
                <a:cxn ang="0">
                  <a:pos x="79" y="114"/>
                </a:cxn>
                <a:cxn ang="0">
                  <a:pos x="72" y="115"/>
                </a:cxn>
                <a:cxn ang="0">
                  <a:pos x="64" y="115"/>
                </a:cxn>
                <a:cxn ang="0">
                  <a:pos x="55" y="115"/>
                </a:cxn>
                <a:cxn ang="0">
                  <a:pos x="0" y="115"/>
                </a:cxn>
                <a:cxn ang="0">
                  <a:pos x="10" y="115"/>
                </a:cxn>
                <a:cxn ang="0">
                  <a:pos x="18" y="115"/>
                </a:cxn>
                <a:cxn ang="0">
                  <a:pos x="26" y="115"/>
                </a:cxn>
                <a:cxn ang="0">
                  <a:pos x="32" y="114"/>
                </a:cxn>
                <a:cxn ang="0">
                  <a:pos x="40" y="112"/>
                </a:cxn>
                <a:cxn ang="0">
                  <a:pos x="46" y="108"/>
                </a:cxn>
                <a:cxn ang="0">
                  <a:pos x="49" y="101"/>
                </a:cxn>
                <a:cxn ang="0">
                  <a:pos x="51" y="90"/>
                </a:cxn>
                <a:cxn ang="0">
                  <a:pos x="54" y="76"/>
                </a:cxn>
                <a:cxn ang="0">
                  <a:pos x="56" y="67"/>
                </a:cxn>
                <a:cxn ang="0">
                  <a:pos x="58" y="57"/>
                </a:cxn>
                <a:cxn ang="0">
                  <a:pos x="60" y="47"/>
                </a:cxn>
                <a:cxn ang="0">
                  <a:pos x="62" y="38"/>
                </a:cxn>
                <a:cxn ang="0">
                  <a:pos x="65" y="24"/>
                </a:cxn>
                <a:cxn ang="0">
                  <a:pos x="67" y="14"/>
                </a:cxn>
                <a:cxn ang="0">
                  <a:pos x="70" y="7"/>
                </a:cxn>
                <a:cxn ang="0">
                  <a:pos x="75" y="3"/>
                </a:cxn>
                <a:cxn ang="0">
                  <a:pos x="84" y="1"/>
                </a:cxn>
                <a:cxn ang="0">
                  <a:pos x="89" y="0"/>
                </a:cxn>
                <a:cxn ang="0">
                  <a:pos x="97" y="0"/>
                </a:cxn>
                <a:cxn ang="0">
                  <a:pos x="105" y="0"/>
                </a:cxn>
                <a:cxn ang="0">
                  <a:pos x="115" y="0"/>
                </a:cxn>
              </a:cxnLst>
              <a:rect l="0" t="0" r="r" b="b"/>
              <a:pathLst>
                <a:path w="166" h="116">
                  <a:moveTo>
                    <a:pt x="165" y="0"/>
                  </a:moveTo>
                  <a:lnTo>
                    <a:pt x="160" y="0"/>
                  </a:lnTo>
                  <a:lnTo>
                    <a:pt x="155" y="0"/>
                  </a:lnTo>
                  <a:lnTo>
                    <a:pt x="151" y="0"/>
                  </a:lnTo>
                  <a:lnTo>
                    <a:pt x="147" y="0"/>
                  </a:lnTo>
                  <a:lnTo>
                    <a:pt x="143" y="0"/>
                  </a:lnTo>
                  <a:lnTo>
                    <a:pt x="140" y="0"/>
                  </a:lnTo>
                  <a:lnTo>
                    <a:pt x="137" y="1"/>
                  </a:lnTo>
                  <a:lnTo>
                    <a:pt x="134" y="1"/>
                  </a:lnTo>
                  <a:lnTo>
                    <a:pt x="129" y="2"/>
                  </a:lnTo>
                  <a:lnTo>
                    <a:pt x="126" y="3"/>
                  </a:lnTo>
                  <a:lnTo>
                    <a:pt x="123" y="5"/>
                  </a:lnTo>
                  <a:lnTo>
                    <a:pt x="121" y="7"/>
                  </a:lnTo>
                  <a:lnTo>
                    <a:pt x="119" y="10"/>
                  </a:lnTo>
                  <a:lnTo>
                    <a:pt x="117" y="14"/>
                  </a:lnTo>
                  <a:lnTo>
                    <a:pt x="116" y="19"/>
                  </a:lnTo>
                  <a:lnTo>
                    <a:pt x="115" y="24"/>
                  </a:lnTo>
                  <a:lnTo>
                    <a:pt x="114" y="31"/>
                  </a:lnTo>
                  <a:lnTo>
                    <a:pt x="112" y="38"/>
                  </a:lnTo>
                  <a:lnTo>
                    <a:pt x="111" y="43"/>
                  </a:lnTo>
                  <a:lnTo>
                    <a:pt x="111" y="47"/>
                  </a:lnTo>
                  <a:lnTo>
                    <a:pt x="109" y="52"/>
                  </a:lnTo>
                  <a:lnTo>
                    <a:pt x="108" y="57"/>
                  </a:lnTo>
                  <a:lnTo>
                    <a:pt x="107" y="62"/>
                  </a:lnTo>
                  <a:lnTo>
                    <a:pt x="106" y="67"/>
                  </a:lnTo>
                  <a:lnTo>
                    <a:pt x="105" y="72"/>
                  </a:lnTo>
                  <a:lnTo>
                    <a:pt x="104" y="76"/>
                  </a:lnTo>
                  <a:lnTo>
                    <a:pt x="103" y="84"/>
                  </a:lnTo>
                  <a:lnTo>
                    <a:pt x="101" y="90"/>
                  </a:lnTo>
                  <a:lnTo>
                    <a:pt x="100" y="96"/>
                  </a:lnTo>
                  <a:lnTo>
                    <a:pt x="99" y="101"/>
                  </a:lnTo>
                  <a:lnTo>
                    <a:pt x="97" y="105"/>
                  </a:lnTo>
                  <a:lnTo>
                    <a:pt x="96" y="108"/>
                  </a:lnTo>
                  <a:lnTo>
                    <a:pt x="93" y="110"/>
                  </a:lnTo>
                  <a:lnTo>
                    <a:pt x="90" y="112"/>
                  </a:lnTo>
                  <a:lnTo>
                    <a:pt x="87" y="113"/>
                  </a:lnTo>
                  <a:lnTo>
                    <a:pt x="82" y="114"/>
                  </a:lnTo>
                  <a:lnTo>
                    <a:pt x="79" y="114"/>
                  </a:lnTo>
                  <a:lnTo>
                    <a:pt x="76" y="115"/>
                  </a:lnTo>
                  <a:lnTo>
                    <a:pt x="72" y="115"/>
                  </a:lnTo>
                  <a:lnTo>
                    <a:pt x="68" y="115"/>
                  </a:lnTo>
                  <a:lnTo>
                    <a:pt x="64" y="115"/>
                  </a:lnTo>
                  <a:lnTo>
                    <a:pt x="60" y="115"/>
                  </a:lnTo>
                  <a:lnTo>
                    <a:pt x="55" y="115"/>
                  </a:lnTo>
                  <a:lnTo>
                    <a:pt x="50" y="115"/>
                  </a:lnTo>
                  <a:lnTo>
                    <a:pt x="0" y="115"/>
                  </a:lnTo>
                  <a:lnTo>
                    <a:pt x="5" y="115"/>
                  </a:lnTo>
                  <a:lnTo>
                    <a:pt x="10" y="115"/>
                  </a:lnTo>
                  <a:lnTo>
                    <a:pt x="14" y="115"/>
                  </a:lnTo>
                  <a:lnTo>
                    <a:pt x="18" y="115"/>
                  </a:lnTo>
                  <a:lnTo>
                    <a:pt x="22" y="115"/>
                  </a:lnTo>
                  <a:lnTo>
                    <a:pt x="26" y="115"/>
                  </a:lnTo>
                  <a:lnTo>
                    <a:pt x="29" y="114"/>
                  </a:lnTo>
                  <a:lnTo>
                    <a:pt x="32" y="114"/>
                  </a:lnTo>
                  <a:lnTo>
                    <a:pt x="36" y="113"/>
                  </a:lnTo>
                  <a:lnTo>
                    <a:pt x="40" y="112"/>
                  </a:lnTo>
                  <a:lnTo>
                    <a:pt x="43" y="110"/>
                  </a:lnTo>
                  <a:lnTo>
                    <a:pt x="46" y="108"/>
                  </a:lnTo>
                  <a:lnTo>
                    <a:pt x="47" y="105"/>
                  </a:lnTo>
                  <a:lnTo>
                    <a:pt x="49" y="101"/>
                  </a:lnTo>
                  <a:lnTo>
                    <a:pt x="50" y="96"/>
                  </a:lnTo>
                  <a:lnTo>
                    <a:pt x="51" y="90"/>
                  </a:lnTo>
                  <a:lnTo>
                    <a:pt x="52" y="84"/>
                  </a:lnTo>
                  <a:lnTo>
                    <a:pt x="54" y="76"/>
                  </a:lnTo>
                  <a:lnTo>
                    <a:pt x="55" y="72"/>
                  </a:lnTo>
                  <a:lnTo>
                    <a:pt x="56" y="67"/>
                  </a:lnTo>
                  <a:lnTo>
                    <a:pt x="57" y="62"/>
                  </a:lnTo>
                  <a:lnTo>
                    <a:pt x="58" y="57"/>
                  </a:lnTo>
                  <a:lnTo>
                    <a:pt x="59" y="52"/>
                  </a:lnTo>
                  <a:lnTo>
                    <a:pt x="60" y="47"/>
                  </a:lnTo>
                  <a:lnTo>
                    <a:pt x="61" y="43"/>
                  </a:lnTo>
                  <a:lnTo>
                    <a:pt x="62" y="38"/>
                  </a:lnTo>
                  <a:lnTo>
                    <a:pt x="64" y="31"/>
                  </a:lnTo>
                  <a:lnTo>
                    <a:pt x="65" y="24"/>
                  </a:lnTo>
                  <a:lnTo>
                    <a:pt x="66" y="19"/>
                  </a:lnTo>
                  <a:lnTo>
                    <a:pt x="67" y="14"/>
                  </a:lnTo>
                  <a:lnTo>
                    <a:pt x="68" y="10"/>
                  </a:lnTo>
                  <a:lnTo>
                    <a:pt x="70" y="7"/>
                  </a:lnTo>
                  <a:lnTo>
                    <a:pt x="72" y="5"/>
                  </a:lnTo>
                  <a:lnTo>
                    <a:pt x="75" y="3"/>
                  </a:lnTo>
                  <a:lnTo>
                    <a:pt x="79" y="2"/>
                  </a:lnTo>
                  <a:lnTo>
                    <a:pt x="84" y="1"/>
                  </a:lnTo>
                  <a:lnTo>
                    <a:pt x="87" y="1"/>
                  </a:lnTo>
                  <a:lnTo>
                    <a:pt x="89" y="0"/>
                  </a:lnTo>
                  <a:lnTo>
                    <a:pt x="93" y="0"/>
                  </a:lnTo>
                  <a:lnTo>
                    <a:pt x="97" y="0"/>
                  </a:lnTo>
                  <a:lnTo>
                    <a:pt x="101" y="0"/>
                  </a:lnTo>
                  <a:lnTo>
                    <a:pt x="105" y="0"/>
                  </a:lnTo>
                  <a:lnTo>
                    <a:pt x="109" y="0"/>
                  </a:lnTo>
                  <a:lnTo>
                    <a:pt x="115" y="0"/>
                  </a:lnTo>
                  <a:lnTo>
                    <a:pt x="164" y="0"/>
                  </a:lnTo>
                </a:path>
              </a:pathLst>
            </a:custGeom>
            <a:noFill/>
            <a:ln w="25400" cap="rnd" cmpd="sng">
              <a:solidFill>
                <a:schemeClr val="folHlink"/>
              </a:solidFill>
              <a:prstDash val="solid"/>
              <a:round/>
              <a:headEnd type="none" w="med" len="med"/>
              <a:tailEnd type="none" w="med" len="med"/>
            </a:ln>
            <a:effectLst>
              <a:outerShdw dist="17961" dir="2700000" algn="ctr" rotWithShape="0">
                <a:schemeClr val="tx1"/>
              </a:outerShdw>
            </a:effectLst>
          </p:spPr>
          <p:txBody>
            <a:bodyPr/>
            <a:lstStyle/>
            <a:p>
              <a:pPr>
                <a:defRPr/>
              </a:pPr>
              <a:endParaRPr lang="en-US"/>
            </a:p>
          </p:txBody>
        </p:sp>
        <p:sp>
          <p:nvSpPr>
            <p:cNvPr id="1049" name="Line 25"/>
            <p:cNvSpPr>
              <a:spLocks noChangeShapeType="1"/>
            </p:cNvSpPr>
            <p:nvPr userDrawn="1"/>
          </p:nvSpPr>
          <p:spPr bwMode="auto">
            <a:xfrm>
              <a:off x="4361" y="4061"/>
              <a:ext cx="1399" cy="0"/>
            </a:xfrm>
            <a:prstGeom prst="line">
              <a:avLst/>
            </a:prstGeom>
            <a:noFill/>
            <a:ln w="25400">
              <a:solidFill>
                <a:schemeClr val="folHlink"/>
              </a:solidFill>
              <a:round/>
              <a:headEnd/>
              <a:tailEnd/>
            </a:ln>
            <a:effectLst>
              <a:outerShdw dist="17961" dir="2700000" algn="ctr" rotWithShape="0">
                <a:schemeClr val="tx1"/>
              </a:outerShdw>
            </a:effectLst>
          </p:spPr>
          <p:txBody>
            <a:bodyPr wrap="none" anchor="ctr"/>
            <a:lstStyle/>
            <a:p>
              <a:pPr>
                <a:defRPr/>
              </a:pPr>
              <a:endParaRPr lang="en-US"/>
            </a:p>
          </p:txBody>
        </p:sp>
        <p:sp>
          <p:nvSpPr>
            <p:cNvPr id="1050" name="Line 26"/>
            <p:cNvSpPr>
              <a:spLocks noChangeShapeType="1"/>
            </p:cNvSpPr>
            <p:nvPr userDrawn="1"/>
          </p:nvSpPr>
          <p:spPr bwMode="auto">
            <a:xfrm flipH="1">
              <a:off x="0" y="4176"/>
              <a:ext cx="4194" cy="0"/>
            </a:xfrm>
            <a:prstGeom prst="line">
              <a:avLst/>
            </a:prstGeom>
            <a:noFill/>
            <a:ln w="25400">
              <a:solidFill>
                <a:schemeClr val="folHlink"/>
              </a:solidFill>
              <a:round/>
              <a:headEnd/>
              <a:tailEnd/>
            </a:ln>
            <a:effectLst>
              <a:outerShdw dist="17961" dir="2700000" algn="ctr" rotWithShape="0">
                <a:schemeClr val="tx1"/>
              </a:outerShdw>
            </a:effectLst>
          </p:spPr>
          <p:txBody>
            <a:bodyPr wrap="none" anchor="ctr"/>
            <a:lstStyle/>
            <a:p>
              <a:pPr>
                <a:defRPr/>
              </a:pPr>
              <a:endParaRPr lang="en-US"/>
            </a:p>
          </p:txBody>
        </p:sp>
      </p:grpSp>
      <p:sp>
        <p:nvSpPr>
          <p:cNvPr id="1051" name="Line 27"/>
          <p:cNvSpPr>
            <a:spLocks noChangeShapeType="1"/>
          </p:cNvSpPr>
          <p:nvPr userDrawn="1"/>
        </p:nvSpPr>
        <p:spPr bwMode="auto">
          <a:xfrm flipV="1">
            <a:off x="6751638" y="6470650"/>
            <a:ext cx="9525" cy="130175"/>
          </a:xfrm>
          <a:prstGeom prst="line">
            <a:avLst/>
          </a:prstGeom>
          <a:noFill/>
          <a:ln w="12700">
            <a:solidFill>
              <a:schemeClr val="folHlink"/>
            </a:solidFill>
            <a:round/>
            <a:headEnd/>
            <a:tailEnd/>
          </a:ln>
          <a:effectLst/>
        </p:spPr>
        <p:txBody>
          <a:bodyPr wrap="none" anchor="ctr"/>
          <a:lstStyle/>
          <a:p>
            <a:pPr>
              <a:defRPr/>
            </a:pPr>
            <a:endParaRPr lang="en-US"/>
          </a:p>
        </p:txBody>
      </p:sp>
      <p:pic>
        <p:nvPicPr>
          <p:cNvPr id="1030" name="Picture 32"/>
          <p:cNvPicPr>
            <a:picLocks noChangeAspect="1" noChangeArrowheads="1"/>
          </p:cNvPicPr>
          <p:nvPr userDrawn="1"/>
        </p:nvPicPr>
        <p:blipFill>
          <a:blip r:embed="rId16" cstate="print"/>
          <a:srcRect/>
          <a:stretch>
            <a:fillRect/>
          </a:stretch>
        </p:blipFill>
        <p:spPr bwMode="auto">
          <a:xfrm>
            <a:off x="381000" y="304800"/>
            <a:ext cx="8382000" cy="74613"/>
          </a:xfrm>
          <a:prstGeom prst="rect">
            <a:avLst/>
          </a:prstGeom>
          <a:noFill/>
          <a:ln w="9525">
            <a:noFill/>
            <a:miter lim="800000"/>
            <a:headEnd/>
            <a:tailEnd/>
          </a:ln>
        </p:spPr>
      </p:pic>
      <p:sp>
        <p:nvSpPr>
          <p:cNvPr id="1057" name="Text Box 33"/>
          <p:cNvSpPr txBox="1">
            <a:spLocks noChangeArrowheads="1"/>
          </p:cNvSpPr>
          <p:nvPr userDrawn="1"/>
        </p:nvSpPr>
        <p:spPr bwMode="auto">
          <a:xfrm>
            <a:off x="6858000" y="6340475"/>
            <a:ext cx="2286000" cy="517525"/>
          </a:xfrm>
          <a:prstGeom prst="rect">
            <a:avLst/>
          </a:prstGeom>
          <a:noFill/>
          <a:ln w="12700">
            <a:noFill/>
            <a:miter lim="800000"/>
            <a:headEnd/>
            <a:tailEnd/>
          </a:ln>
          <a:effectLst/>
        </p:spPr>
        <p:txBody>
          <a:bodyPr>
            <a:spAutoFit/>
          </a:bodyPr>
          <a:lstStyle/>
          <a:p>
            <a:pPr algn="ctr">
              <a:spcBef>
                <a:spcPct val="50000"/>
              </a:spcBef>
              <a:defRPr/>
            </a:pPr>
            <a:r>
              <a:rPr lang="en-US" sz="1400" b="1" i="1">
                <a:latin typeface="Arial" charset="0"/>
              </a:rPr>
              <a:t>Research Administration for Scientists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eaLnBrk="0" fontAlgn="base" hangingPunct="0">
        <a:spcBef>
          <a:spcPct val="0"/>
        </a:spcBef>
        <a:spcAft>
          <a:spcPct val="0"/>
        </a:spcAft>
        <a:defRPr sz="4400">
          <a:solidFill>
            <a:schemeClr val="tx2"/>
          </a:solidFill>
          <a:latin typeface="Arial" charset="0"/>
        </a:defRPr>
      </a:lvl6pPr>
      <a:lvl7pPr marL="914400" algn="l" rtl="0" eaLnBrk="0" fontAlgn="base" hangingPunct="0">
        <a:spcBef>
          <a:spcPct val="0"/>
        </a:spcBef>
        <a:spcAft>
          <a:spcPct val="0"/>
        </a:spcAft>
        <a:defRPr sz="4400">
          <a:solidFill>
            <a:schemeClr val="tx2"/>
          </a:solidFill>
          <a:latin typeface="Arial" charset="0"/>
        </a:defRPr>
      </a:lvl7pPr>
      <a:lvl8pPr marL="1371600" algn="l" rtl="0" eaLnBrk="0" fontAlgn="base" hangingPunct="0">
        <a:spcBef>
          <a:spcPct val="0"/>
        </a:spcBef>
        <a:spcAft>
          <a:spcPct val="0"/>
        </a:spcAft>
        <a:defRPr sz="4400">
          <a:solidFill>
            <a:schemeClr val="tx2"/>
          </a:solidFill>
          <a:latin typeface="Arial" charset="0"/>
        </a:defRPr>
      </a:lvl8pPr>
      <a:lvl9pPr marL="1828800" algn="l"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SzPct val="75000"/>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SzPct val="100000"/>
        <a:buChar char="–"/>
        <a:defRPr sz="2400">
          <a:solidFill>
            <a:schemeClr val="tx1"/>
          </a:solidFill>
          <a:latin typeface="+mn-lt"/>
        </a:defRPr>
      </a:lvl3pPr>
      <a:lvl4pPr marL="1600200" indent="-228600" algn="l" rtl="0" eaLnBrk="0" fontAlgn="base" hangingPunct="0">
        <a:spcBef>
          <a:spcPct val="20000"/>
        </a:spcBef>
        <a:spcAft>
          <a:spcPct val="0"/>
        </a:spcAft>
        <a:buClr>
          <a:schemeClr val="accent1"/>
        </a:buClr>
        <a:buSzPct val="65000"/>
        <a:buFont typeface="ZapfDingbats" pitchFamily="8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65000"/>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SzPct val="65000"/>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SzPct val="65000"/>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SzPct val="65000"/>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SzPct val="6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Microsoft_Excel_97-2003_Worksheet1.xls"/></Relationships>
</file>

<file path=ppt/slides/_rels/slide6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xfrm>
            <a:off x="-152400" y="4876800"/>
            <a:ext cx="9144000" cy="914400"/>
          </a:xfrm>
        </p:spPr>
        <p:txBody>
          <a:bodyPr/>
          <a:lstStyle/>
          <a:p>
            <a:pPr lvl="1" algn="ctr">
              <a:lnSpc>
                <a:spcPct val="75000"/>
              </a:lnSpc>
              <a:buFontTx/>
              <a:buNone/>
            </a:pPr>
            <a:r>
              <a:rPr lang="en-US" sz="2700" dirty="0" smtClean="0">
                <a:latin typeface="Comic Sans MS" pitchFamily="66" charset="0"/>
              </a:rPr>
              <a:t>Tim </a:t>
            </a:r>
            <a:r>
              <a:rPr lang="en-US" sz="2700" dirty="0" err="1" smtClean="0">
                <a:latin typeface="Comic Sans MS" pitchFamily="66" charset="0"/>
              </a:rPr>
              <a:t>Quigg</a:t>
            </a:r>
            <a:r>
              <a:rPr lang="en-US" sz="2700" dirty="0" smtClean="0">
                <a:latin typeface="Comic Sans MS" pitchFamily="66" charset="0"/>
              </a:rPr>
              <a:t>, Lecturer and Associate Chair for Administration, Finance and Entrepreneurship Computer Science Department, UNC-Chapel Hill</a:t>
            </a:r>
          </a:p>
        </p:txBody>
      </p:sp>
      <p:sp>
        <p:nvSpPr>
          <p:cNvPr id="2051" name="Text Box 3"/>
          <p:cNvSpPr txBox="1">
            <a:spLocks noChangeArrowheads="1"/>
          </p:cNvSpPr>
          <p:nvPr/>
        </p:nvSpPr>
        <p:spPr bwMode="auto">
          <a:xfrm>
            <a:off x="457200" y="2133600"/>
            <a:ext cx="8229600" cy="2308324"/>
          </a:xfrm>
          <a:prstGeom prst="rect">
            <a:avLst/>
          </a:prstGeom>
          <a:solidFill>
            <a:srgbClr val="C00000"/>
          </a:solidFill>
          <a:ln>
            <a:headEnd/>
            <a:tailEnd/>
          </a:ln>
          <a:effectLst>
            <a:glow rad="228600">
              <a:schemeClr val="accent4">
                <a:satMod val="175000"/>
                <a:alpha val="40000"/>
              </a:schemeClr>
            </a:glow>
          </a:effectLst>
        </p:spPr>
        <p:style>
          <a:lnRef idx="2">
            <a:schemeClr val="dk1"/>
          </a:lnRef>
          <a:fillRef idx="1">
            <a:schemeClr val="lt1"/>
          </a:fillRef>
          <a:effectRef idx="0">
            <a:schemeClr val="dk1"/>
          </a:effectRef>
          <a:fontRef idx="minor">
            <a:schemeClr val="dk1"/>
          </a:fontRef>
        </p:style>
        <p:txBody>
          <a:bodyPr>
            <a:spAutoFit/>
          </a:bodyPr>
          <a:lstStyle/>
          <a:p>
            <a:pPr algn="ctr">
              <a:defRPr/>
            </a:pPr>
            <a:r>
              <a:rPr lang="en-US" sz="3600" dirty="0">
                <a:solidFill>
                  <a:srgbClr val="FFFFFF"/>
                </a:solidFill>
                <a:latin typeface="Comic Sans MS" pitchFamily="66" charset="0"/>
              </a:rPr>
              <a:t>Administrative </a:t>
            </a:r>
            <a:r>
              <a:rPr lang="en-US" sz="3600" dirty="0" smtClean="0">
                <a:solidFill>
                  <a:srgbClr val="FFFFFF"/>
                </a:solidFill>
                <a:latin typeface="Comic Sans MS" pitchFamily="66" charset="0"/>
              </a:rPr>
              <a:t>Requirements </a:t>
            </a:r>
            <a:r>
              <a:rPr lang="en-US" sz="3600" dirty="0">
                <a:solidFill>
                  <a:srgbClr val="FFFFFF"/>
                </a:solidFill>
                <a:latin typeface="Comic Sans MS" pitchFamily="66" charset="0"/>
              </a:rPr>
              <a:t>for G</a:t>
            </a:r>
            <a:r>
              <a:rPr lang="en-US" sz="3600" dirty="0" smtClean="0">
                <a:solidFill>
                  <a:srgbClr val="FFFFFF"/>
                </a:solidFill>
                <a:latin typeface="Comic Sans MS" pitchFamily="66" charset="0"/>
              </a:rPr>
              <a:t>rants and Cooperative Agreements (OMB </a:t>
            </a:r>
            <a:r>
              <a:rPr lang="en-US" sz="3600" dirty="0">
                <a:solidFill>
                  <a:srgbClr val="FFFFFF"/>
                </a:solidFill>
                <a:latin typeface="Comic Sans MS" pitchFamily="66" charset="0"/>
              </a:rPr>
              <a:t>Circular </a:t>
            </a:r>
            <a:r>
              <a:rPr lang="en-US" sz="3600" dirty="0" smtClean="0">
                <a:solidFill>
                  <a:srgbClr val="FFFFFF"/>
                </a:solidFill>
                <a:latin typeface="Comic Sans MS" pitchFamily="66" charset="0"/>
              </a:rPr>
              <a:t>A-110) and for Contracts </a:t>
            </a:r>
            <a:r>
              <a:rPr lang="en-US" sz="3600" dirty="0">
                <a:solidFill>
                  <a:srgbClr val="FFFFFF"/>
                </a:solidFill>
                <a:latin typeface="Comic Sans MS" pitchFamily="66" charset="0"/>
              </a:rPr>
              <a:t>(</a:t>
            </a:r>
            <a:r>
              <a:rPr lang="en-US" sz="3600" dirty="0" smtClean="0">
                <a:solidFill>
                  <a:srgbClr val="FFFFFF"/>
                </a:solidFill>
                <a:latin typeface="Comic Sans MS" pitchFamily="66" charset="0"/>
              </a:rPr>
              <a:t>FAR) </a:t>
            </a:r>
            <a:endParaRPr lang="en-US" sz="3600" dirty="0">
              <a:solidFill>
                <a:srgbClr val="FFFFFF"/>
              </a:solidFill>
              <a:latin typeface="Comic Sans MS" pitchFamily="66" charset="0"/>
            </a:endParaRPr>
          </a:p>
        </p:txBody>
      </p:sp>
      <p:sp>
        <p:nvSpPr>
          <p:cNvPr id="5126" name="Rectangle 4"/>
          <p:cNvSpPr>
            <a:spLocks noGrp="1" noChangeArrowheads="1"/>
          </p:cNvSpPr>
          <p:nvPr>
            <p:ph type="title"/>
          </p:nvPr>
        </p:nvSpPr>
        <p:spPr>
          <a:xfrm>
            <a:off x="0" y="-76200"/>
            <a:ext cx="8991600" cy="1905000"/>
          </a:xfrm>
        </p:spPr>
        <p:txBody>
          <a:bodyPr/>
          <a:lstStyle/>
          <a:p>
            <a:pPr algn="ctr">
              <a:lnSpc>
                <a:spcPct val="120000"/>
              </a:lnSpc>
              <a:spcBef>
                <a:spcPct val="35000"/>
              </a:spcBef>
              <a:spcAft>
                <a:spcPct val="40000"/>
              </a:spcAft>
            </a:pPr>
            <a:r>
              <a:rPr lang="en-US" sz="3800" b="1" dirty="0" smtClean="0">
                <a:solidFill>
                  <a:schemeClr val="tx1"/>
                </a:solidFill>
                <a:latin typeface="Comic Sans MS" pitchFamily="66" charset="0"/>
              </a:rPr>
              <a:t>COMP 918: Research Administration for Scientists</a:t>
            </a:r>
            <a:endParaRPr lang="en-US" sz="3800" b="1" i="1" dirty="0" smtClean="0">
              <a:solidFill>
                <a:schemeClr val="tx1"/>
              </a:solidFill>
              <a:latin typeface="Comic Sans MS" pitchFamily="66" charset="0"/>
            </a:endParaRPr>
          </a:p>
        </p:txBody>
      </p:sp>
      <p:sp>
        <p:nvSpPr>
          <p:cNvPr id="5128" name="Text Box 7"/>
          <p:cNvSpPr txBox="1">
            <a:spLocks noChangeArrowheads="1"/>
          </p:cNvSpPr>
          <p:nvPr/>
        </p:nvSpPr>
        <p:spPr bwMode="auto">
          <a:xfrm>
            <a:off x="0" y="6550025"/>
            <a:ext cx="6019800" cy="307975"/>
          </a:xfrm>
          <a:prstGeom prst="rect">
            <a:avLst/>
          </a:prstGeom>
          <a:noFill/>
          <a:ln w="12700">
            <a:noFill/>
            <a:miter lim="800000"/>
            <a:headEnd/>
            <a:tailEnd/>
          </a:ln>
        </p:spPr>
        <p:txBody>
          <a:bodyPr>
            <a:spAutoFit/>
          </a:bodyPr>
          <a:lstStyle/>
          <a:p>
            <a:pPr>
              <a:spcBef>
                <a:spcPct val="50000"/>
              </a:spcBef>
            </a:pPr>
            <a:r>
              <a:rPr lang="en-US" sz="1400" b="1" dirty="0">
                <a:latin typeface="Comic Sans MS" pitchFamily="66" charset="0"/>
              </a:rPr>
              <a:t>© Copyright </a:t>
            </a:r>
            <a:r>
              <a:rPr lang="en-US" sz="1400" b="1" dirty="0" smtClean="0">
                <a:latin typeface="Comic Sans MS" pitchFamily="66" charset="0"/>
              </a:rPr>
              <a:t>2013  </a:t>
            </a:r>
            <a:r>
              <a:rPr lang="en-US" sz="1400" b="1" dirty="0">
                <a:latin typeface="Comic Sans MS" pitchFamily="66" charset="0"/>
              </a:rPr>
              <a:t>Timothy L. </a:t>
            </a:r>
            <a:r>
              <a:rPr lang="en-US" sz="1400" b="1" dirty="0" err="1">
                <a:latin typeface="Comic Sans MS" pitchFamily="66" charset="0"/>
              </a:rPr>
              <a:t>Quigg</a:t>
            </a:r>
            <a:r>
              <a:rPr lang="en-US" sz="1400" b="1" dirty="0">
                <a:latin typeface="Comic Sans MS" pitchFamily="66" charset="0"/>
              </a:rPr>
              <a:t>        All Rights Reserved</a:t>
            </a:r>
          </a:p>
        </p:txBody>
      </p:sp>
    </p:spTree>
    <p:extLst>
      <p:ext uri="{BB962C8B-B14F-4D97-AF65-F5344CB8AC3E}">
        <p14:creationId xmlns:p14="http://schemas.microsoft.com/office/powerpoint/2010/main" val="5363169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Text Box 6"/>
          <p:cNvSpPr txBox="1">
            <a:spLocks noChangeArrowheads="1"/>
          </p:cNvSpPr>
          <p:nvPr/>
        </p:nvSpPr>
        <p:spPr bwMode="auto">
          <a:xfrm>
            <a:off x="228600" y="1676400"/>
            <a:ext cx="8686800" cy="641350"/>
          </a:xfrm>
          <a:prstGeom prst="rect">
            <a:avLst/>
          </a:prstGeom>
          <a:noFill/>
          <a:ln w="9525">
            <a:noFill/>
            <a:miter lim="800000"/>
            <a:headEnd/>
            <a:tailEnd/>
          </a:ln>
        </p:spPr>
        <p:txBody>
          <a:bodyPr>
            <a:spAutoFit/>
          </a:bodyPr>
          <a:lstStyle/>
          <a:p>
            <a:pPr>
              <a:spcBef>
                <a:spcPct val="10000"/>
              </a:spcBef>
              <a:tabLst>
                <a:tab pos="512763" algn="l"/>
              </a:tabLst>
            </a:pPr>
            <a:endParaRPr lang="en-US" sz="3600">
              <a:latin typeface="Comic Sans MS" pitchFamily="66" charset="0"/>
            </a:endParaRPr>
          </a:p>
        </p:txBody>
      </p:sp>
      <p:grpSp>
        <p:nvGrpSpPr>
          <p:cNvPr id="69636" name="Group 7"/>
          <p:cNvGrpSpPr>
            <a:grpSpLocks/>
          </p:cNvGrpSpPr>
          <p:nvPr/>
        </p:nvGrpSpPr>
        <p:grpSpPr bwMode="auto">
          <a:xfrm>
            <a:off x="381000" y="1784350"/>
            <a:ext cx="8801100" cy="2025650"/>
            <a:chOff x="216" y="1123"/>
            <a:chExt cx="5544" cy="1276"/>
          </a:xfrm>
        </p:grpSpPr>
        <p:sp>
          <p:nvSpPr>
            <p:cNvPr id="69641" name="Text Box 8"/>
            <p:cNvSpPr txBox="1">
              <a:spLocks noChangeArrowheads="1"/>
            </p:cNvSpPr>
            <p:nvPr/>
          </p:nvSpPr>
          <p:spPr bwMode="auto">
            <a:xfrm>
              <a:off x="240" y="1123"/>
              <a:ext cx="5520" cy="989"/>
            </a:xfrm>
            <a:prstGeom prst="rect">
              <a:avLst/>
            </a:prstGeom>
            <a:noFill/>
            <a:ln w="9525">
              <a:noFill/>
              <a:miter lim="800000"/>
              <a:headEnd/>
              <a:tailEnd/>
            </a:ln>
          </p:spPr>
          <p:txBody>
            <a:bodyPr>
              <a:spAutoFit/>
            </a:bodyPr>
            <a:lstStyle/>
            <a:p>
              <a:pPr>
                <a:spcBef>
                  <a:spcPct val="50000"/>
                </a:spcBef>
              </a:pPr>
              <a:r>
                <a:rPr lang="en-US" sz="3200" dirty="0">
                  <a:latin typeface="Comic Sans MS" pitchFamily="66" charset="0"/>
                </a:rPr>
                <a:t>“There is no law that requires you to take money from the government to support your research</a:t>
              </a:r>
            </a:p>
          </p:txBody>
        </p:sp>
        <p:sp>
          <p:nvSpPr>
            <p:cNvPr id="69642" name="Text Box 9"/>
            <p:cNvSpPr txBox="1">
              <a:spLocks noChangeArrowheads="1"/>
            </p:cNvSpPr>
            <p:nvPr/>
          </p:nvSpPr>
          <p:spPr bwMode="auto">
            <a:xfrm>
              <a:off x="216" y="1720"/>
              <a:ext cx="5256" cy="679"/>
            </a:xfrm>
            <a:prstGeom prst="rect">
              <a:avLst/>
            </a:prstGeom>
            <a:noFill/>
            <a:ln w="9525">
              <a:noFill/>
              <a:miter lim="800000"/>
              <a:headEnd/>
              <a:tailEnd/>
            </a:ln>
          </p:spPr>
          <p:txBody>
            <a:bodyPr>
              <a:spAutoFit/>
            </a:bodyPr>
            <a:lstStyle/>
            <a:p>
              <a:pPr>
                <a:spcBef>
                  <a:spcPct val="50000"/>
                </a:spcBef>
              </a:pPr>
              <a:r>
                <a:rPr lang="en-US" sz="3200" u="sng" dirty="0">
                  <a:latin typeface="Comic Sans MS" pitchFamily="66" charset="0"/>
                </a:rPr>
                <a:t>              </a:t>
              </a:r>
              <a:r>
                <a:rPr lang="en-US" sz="3200" dirty="0">
                  <a:latin typeface="Comic Sans MS" pitchFamily="66" charset="0"/>
                </a:rPr>
                <a:t> but once you do, there are many laws you must follow!”</a:t>
              </a:r>
            </a:p>
          </p:txBody>
        </p:sp>
      </p:grpSp>
      <p:grpSp>
        <p:nvGrpSpPr>
          <p:cNvPr id="3" name="Group 10"/>
          <p:cNvGrpSpPr>
            <a:grpSpLocks/>
          </p:cNvGrpSpPr>
          <p:nvPr/>
        </p:nvGrpSpPr>
        <p:grpSpPr bwMode="auto">
          <a:xfrm>
            <a:off x="342900" y="228600"/>
            <a:ext cx="8572500" cy="6248400"/>
            <a:chOff x="216" y="344"/>
            <a:chExt cx="5400" cy="3936"/>
          </a:xfrm>
        </p:grpSpPr>
        <p:sp>
          <p:nvSpPr>
            <p:cNvPr id="69638" name="Text Box 11"/>
            <p:cNvSpPr txBox="1">
              <a:spLocks noChangeArrowheads="1"/>
            </p:cNvSpPr>
            <p:nvPr/>
          </p:nvSpPr>
          <p:spPr bwMode="auto">
            <a:xfrm>
              <a:off x="216" y="344"/>
              <a:ext cx="5400" cy="834"/>
            </a:xfrm>
            <a:prstGeom prst="rect">
              <a:avLst/>
            </a:prstGeom>
            <a:solidFill>
              <a:schemeClr val="tx1"/>
            </a:solidFill>
            <a:ln w="57150">
              <a:solidFill>
                <a:srgbClr val="FFC000"/>
              </a:solidFill>
              <a:miter lim="800000"/>
              <a:headEnd/>
              <a:tailEnd/>
            </a:ln>
          </p:spPr>
          <p:txBody>
            <a:bodyPr wrap="square">
              <a:spAutoFit/>
            </a:bodyPr>
            <a:lstStyle/>
            <a:p>
              <a:pPr algn="ctr">
                <a:spcBef>
                  <a:spcPct val="50000"/>
                </a:spcBef>
              </a:pPr>
              <a:r>
                <a:rPr lang="en-US" sz="4000" dirty="0">
                  <a:solidFill>
                    <a:srgbClr val="FFC000"/>
                  </a:solidFill>
                  <a:latin typeface="Comic Sans MS" pitchFamily="66" charset="0"/>
                </a:rPr>
                <a:t>The Golden Rule:  He who has the gold, makes the rules!</a:t>
              </a:r>
            </a:p>
          </p:txBody>
        </p:sp>
        <p:pic>
          <p:nvPicPr>
            <p:cNvPr id="69639" name="Picture 12" descr="bd06130_"/>
            <p:cNvPicPr>
              <a:picLocks noChangeAspect="1" noChangeArrowheads="1"/>
            </p:cNvPicPr>
            <p:nvPr/>
          </p:nvPicPr>
          <p:blipFill>
            <a:blip r:embed="rId3" cstate="print"/>
            <a:srcRect/>
            <a:stretch>
              <a:fillRect/>
            </a:stretch>
          </p:blipFill>
          <p:spPr bwMode="auto">
            <a:xfrm>
              <a:off x="3789" y="2888"/>
              <a:ext cx="933" cy="1296"/>
            </a:xfrm>
            <a:prstGeom prst="rect">
              <a:avLst/>
            </a:prstGeom>
            <a:noFill/>
            <a:ln w="9525">
              <a:noFill/>
              <a:miter lim="800000"/>
              <a:headEnd/>
              <a:tailEnd/>
            </a:ln>
          </p:spPr>
        </p:pic>
        <p:pic>
          <p:nvPicPr>
            <p:cNvPr id="69640" name="Picture 13" descr="bd06132_"/>
            <p:cNvPicPr>
              <a:picLocks noChangeAspect="1" noChangeArrowheads="1"/>
            </p:cNvPicPr>
            <p:nvPr/>
          </p:nvPicPr>
          <p:blipFill>
            <a:blip r:embed="rId4" cstate="print"/>
            <a:srcRect/>
            <a:stretch>
              <a:fillRect/>
            </a:stretch>
          </p:blipFill>
          <p:spPr bwMode="auto">
            <a:xfrm>
              <a:off x="2429" y="2888"/>
              <a:ext cx="1023" cy="1392"/>
            </a:xfrm>
            <a:prstGeom prst="rect">
              <a:avLst/>
            </a:prstGeom>
            <a:noFill/>
            <a:ln w="9525">
              <a:noFill/>
              <a:miter lim="800000"/>
              <a:headEnd/>
              <a:tailEnd/>
            </a:ln>
          </p:spPr>
        </p:pic>
      </p:grpSp>
      <p:sp>
        <p:nvSpPr>
          <p:cNvPr id="2" name="TextBox 1"/>
          <p:cNvSpPr txBox="1"/>
          <p:nvPr/>
        </p:nvSpPr>
        <p:spPr>
          <a:xfrm>
            <a:off x="342900" y="4572000"/>
            <a:ext cx="3162300" cy="1569660"/>
          </a:xfrm>
          <a:prstGeom prst="rect">
            <a:avLst/>
          </a:prstGeom>
          <a:solidFill>
            <a:srgbClr val="FFC000"/>
          </a:solidFill>
          <a:ln w="38100">
            <a:solidFill>
              <a:schemeClr val="tx1"/>
            </a:solidFill>
          </a:ln>
        </p:spPr>
        <p:txBody>
          <a:bodyPr wrap="square" rtlCol="0">
            <a:spAutoFit/>
          </a:bodyPr>
          <a:lstStyle/>
          <a:p>
            <a:pPr algn="ctr"/>
            <a:r>
              <a:rPr lang="en-US" sz="3200" dirty="0" smtClean="0">
                <a:latin typeface="Comic Sans MS" pitchFamily="66" charset="0"/>
              </a:rPr>
              <a:t>So what rules apply to each award type?</a:t>
            </a:r>
            <a:endParaRPr lang="en-US" sz="3200" dirty="0">
              <a:latin typeface="Comic Sans MS" pitchFamily="66" charset="0"/>
            </a:endParaRPr>
          </a:p>
        </p:txBody>
      </p:sp>
    </p:spTree>
    <p:extLst>
      <p:ext uri="{BB962C8B-B14F-4D97-AF65-F5344CB8AC3E}">
        <p14:creationId xmlns:p14="http://schemas.microsoft.com/office/powerpoint/2010/main" val="3113145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76200" y="152400"/>
            <a:ext cx="89154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n-US" sz="4000" dirty="0" smtClean="0">
                <a:solidFill>
                  <a:srgbClr val="FFFFFF"/>
                </a:solidFill>
                <a:latin typeface="Comic Sans MS" pitchFamily="66" charset="0"/>
              </a:rPr>
              <a:t>A-110 Administrative Requirements</a:t>
            </a:r>
            <a:endParaRPr lang="en-US" sz="4000" dirty="0">
              <a:solidFill>
                <a:srgbClr val="FFFFFF"/>
              </a:solidFill>
              <a:latin typeface="Comic Sans MS" pitchFamily="66" charset="0"/>
            </a:endParaRPr>
          </a:p>
        </p:txBody>
      </p:sp>
      <p:sp>
        <p:nvSpPr>
          <p:cNvPr id="11269" name="Text Box 3"/>
          <p:cNvSpPr txBox="1">
            <a:spLocks noChangeArrowheads="1"/>
          </p:cNvSpPr>
          <p:nvPr/>
        </p:nvSpPr>
        <p:spPr bwMode="auto">
          <a:xfrm>
            <a:off x="0" y="1143000"/>
            <a:ext cx="8915400" cy="2000548"/>
          </a:xfrm>
          <a:prstGeom prst="rect">
            <a:avLst/>
          </a:prstGeom>
          <a:noFill/>
          <a:ln w="9525">
            <a:noFill/>
            <a:miter lim="800000"/>
            <a:headEnd/>
            <a:tailEnd/>
          </a:ln>
        </p:spPr>
        <p:txBody>
          <a:bodyPr>
            <a:spAutoFit/>
          </a:bodyPr>
          <a:lstStyle/>
          <a:p>
            <a:pPr marL="406400" indent="-406400" algn="ctr">
              <a:spcBef>
                <a:spcPct val="10000"/>
              </a:spcBef>
              <a:spcAft>
                <a:spcPct val="10000"/>
              </a:spcAft>
              <a:tabLst>
                <a:tab pos="349250" algn="l"/>
                <a:tab pos="1260475" algn="l"/>
              </a:tabLst>
            </a:pPr>
            <a:r>
              <a:rPr lang="en-US" sz="3100" dirty="0" smtClean="0">
                <a:latin typeface="Comic Sans MS" pitchFamily="66" charset="0"/>
              </a:rPr>
              <a:t>	Uniform administrative requirements for </a:t>
            </a:r>
            <a:r>
              <a:rPr lang="en-US" sz="3100" u="sng" dirty="0" smtClean="0">
                <a:latin typeface="Comic Sans MS" pitchFamily="66" charset="0"/>
              </a:rPr>
              <a:t>grants and cooperative agreements</a:t>
            </a:r>
            <a:r>
              <a:rPr lang="en-US" sz="3100" dirty="0" smtClean="0">
                <a:latin typeface="Comic Sans MS" pitchFamily="66" charset="0"/>
              </a:rPr>
              <a:t> with institutions of higher education, hospitals and other non-profit organizations.  </a:t>
            </a:r>
          </a:p>
        </p:txBody>
      </p:sp>
      <p:sp>
        <p:nvSpPr>
          <p:cNvPr id="838660" name="Text Box 4"/>
          <p:cNvSpPr txBox="1">
            <a:spLocks noChangeArrowheads="1"/>
          </p:cNvSpPr>
          <p:nvPr/>
        </p:nvSpPr>
        <p:spPr bwMode="auto">
          <a:xfrm>
            <a:off x="304800" y="3352800"/>
            <a:ext cx="8686800" cy="1200329"/>
          </a:xfrm>
          <a:prstGeom prst="rect">
            <a:avLst/>
          </a:prstGeom>
          <a:ln>
            <a:headEnd/>
            <a:tailEnd/>
          </a:ln>
          <a:effectLst>
            <a:glow rad="139700">
              <a:schemeClr val="accent4">
                <a:satMod val="175000"/>
                <a:alpha val="40000"/>
              </a:schemeClr>
            </a:glow>
          </a:effectLst>
        </p:spPr>
        <p:style>
          <a:lnRef idx="2">
            <a:schemeClr val="dk1"/>
          </a:lnRef>
          <a:fillRef idx="1">
            <a:schemeClr val="lt1"/>
          </a:fillRef>
          <a:effectRef idx="0">
            <a:schemeClr val="dk1"/>
          </a:effectRef>
          <a:fontRef idx="minor">
            <a:schemeClr val="dk1"/>
          </a:fontRef>
        </p:style>
        <p:txBody>
          <a:bodyPr wrap="square">
            <a:spAutoFit/>
          </a:bodyPr>
          <a:lstStyle/>
          <a:p>
            <a:pPr lvl="1" indent="-1588" algn="ctr">
              <a:tabLst>
                <a:tab pos="1944688" algn="l"/>
              </a:tabLst>
            </a:pPr>
            <a:r>
              <a:rPr lang="en-US" sz="2400" dirty="0" smtClean="0">
                <a:latin typeface="Comic Sans MS" pitchFamily="66" charset="0"/>
              </a:rPr>
              <a:t>“Federal agencies </a:t>
            </a:r>
            <a:r>
              <a:rPr lang="en-US" sz="2400" u="sng" dirty="0" smtClean="0">
                <a:latin typeface="Comic Sans MS" pitchFamily="66" charset="0"/>
              </a:rPr>
              <a:t>shall not</a:t>
            </a:r>
            <a:r>
              <a:rPr lang="en-US" sz="2400" dirty="0" smtClean="0">
                <a:latin typeface="Comic Sans MS" pitchFamily="66" charset="0"/>
              </a:rPr>
              <a:t> impose additional or inconsistent requirements … unless specifically required by law or executive order.”</a:t>
            </a:r>
            <a:endParaRPr lang="en-US" sz="2400" dirty="0">
              <a:latin typeface="Comic Sans MS" pitchFamily="66" charset="0"/>
            </a:endParaRPr>
          </a:p>
        </p:txBody>
      </p:sp>
      <p:sp>
        <p:nvSpPr>
          <p:cNvPr id="3" name="Oval 2"/>
          <p:cNvSpPr/>
          <p:nvPr/>
        </p:nvSpPr>
        <p:spPr bwMode="auto">
          <a:xfrm>
            <a:off x="304800" y="4724400"/>
            <a:ext cx="8686800" cy="175260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800" u="sng" dirty="0">
                <a:solidFill>
                  <a:srgbClr val="FFFFFF"/>
                </a:solidFill>
                <a:latin typeface="Comic Sans MS" pitchFamily="66" charset="0"/>
              </a:rPr>
              <a:t>Contracts</a:t>
            </a:r>
            <a:r>
              <a:rPr lang="en-US" sz="2800" dirty="0">
                <a:solidFill>
                  <a:srgbClr val="FFFFFF"/>
                </a:solidFill>
                <a:latin typeface="Comic Sans MS" pitchFamily="66" charset="0"/>
              </a:rPr>
              <a:t> are governed by the FAR and </a:t>
            </a:r>
            <a:r>
              <a:rPr lang="en-US" sz="2800" dirty="0" smtClean="0">
                <a:solidFill>
                  <a:srgbClr val="FFFFFF"/>
                </a:solidFill>
                <a:latin typeface="Comic Sans MS" pitchFamily="66" charset="0"/>
              </a:rPr>
              <a:t>the specific </a:t>
            </a:r>
            <a:r>
              <a:rPr lang="en-US" sz="2800" dirty="0">
                <a:solidFill>
                  <a:srgbClr val="FFFFFF"/>
                </a:solidFill>
                <a:latin typeface="Comic Sans MS" pitchFamily="66" charset="0"/>
              </a:rPr>
              <a:t>provisions of individual contracts!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omic Sans MS" pitchFamily="66" charset="0"/>
            </a:endParaRPr>
          </a:p>
        </p:txBody>
      </p:sp>
    </p:spTree>
    <p:extLst>
      <p:ext uri="{BB962C8B-B14F-4D97-AF65-F5344CB8AC3E}">
        <p14:creationId xmlns:p14="http://schemas.microsoft.com/office/powerpoint/2010/main" val="44704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866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8660" grpId="0" animBg="1"/>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76200" y="152400"/>
            <a:ext cx="8991600" cy="646331"/>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lvl="1" algn="ctr">
              <a:spcBef>
                <a:spcPct val="40000"/>
              </a:spcBef>
              <a:spcAft>
                <a:spcPct val="10000"/>
              </a:spcAft>
              <a:tabLst>
                <a:tab pos="349250" algn="l"/>
                <a:tab pos="749300" algn="l"/>
                <a:tab pos="800100" algn="l"/>
                <a:tab pos="1597025" algn="l"/>
              </a:tabLst>
              <a:defRPr/>
            </a:pPr>
            <a:r>
              <a:rPr lang="en-US" sz="3600" dirty="0" smtClean="0">
                <a:solidFill>
                  <a:srgbClr val="FFFFFF"/>
                </a:solidFill>
                <a:latin typeface="Comic Sans MS" pitchFamily="66" charset="0"/>
              </a:rPr>
              <a:t>Grant Notice of Award has </a:t>
            </a:r>
            <a:r>
              <a:rPr lang="en-US" sz="3600" u="sng" dirty="0" smtClean="0">
                <a:solidFill>
                  <a:srgbClr val="FFFFFF"/>
                </a:solidFill>
                <a:latin typeface="Comic Sans MS" pitchFamily="66" charset="0"/>
              </a:rPr>
              <a:t>Arrived</a:t>
            </a:r>
            <a:r>
              <a:rPr lang="en-US" sz="3600" dirty="0" smtClean="0">
                <a:solidFill>
                  <a:srgbClr val="FFFFFF"/>
                </a:solidFill>
                <a:latin typeface="Comic Sans MS" pitchFamily="66" charset="0"/>
              </a:rPr>
              <a:t>!</a:t>
            </a:r>
            <a:endParaRPr lang="en-US" sz="3600" b="1" dirty="0">
              <a:solidFill>
                <a:srgbClr val="FFFF00"/>
              </a:solidFill>
              <a:latin typeface="Comic Sans MS" pitchFamily="66" charset="0"/>
            </a:endParaRPr>
          </a:p>
        </p:txBody>
      </p:sp>
      <p:sp>
        <p:nvSpPr>
          <p:cNvPr id="838660" name="Text Box 4"/>
          <p:cNvSpPr txBox="1">
            <a:spLocks noChangeArrowheads="1"/>
          </p:cNvSpPr>
          <p:nvPr/>
        </p:nvSpPr>
        <p:spPr bwMode="auto">
          <a:xfrm>
            <a:off x="76200" y="1056382"/>
            <a:ext cx="8839200" cy="1077218"/>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3200" u="sng" dirty="0" smtClean="0">
                <a:latin typeface="Comic Sans MS" pitchFamily="66" charset="0"/>
              </a:rPr>
              <a:t>Remember</a:t>
            </a:r>
            <a:r>
              <a:rPr lang="en-US" sz="3200" dirty="0" smtClean="0">
                <a:latin typeface="Comic Sans MS" pitchFamily="66" charset="0"/>
              </a:rPr>
              <a:t>: </a:t>
            </a:r>
            <a:r>
              <a:rPr lang="en-US" sz="3200" dirty="0">
                <a:latin typeface="Comic Sans MS" pitchFamily="66" charset="0"/>
              </a:rPr>
              <a:t>Awards are made by the agency to </a:t>
            </a:r>
            <a:r>
              <a:rPr lang="en-US" sz="3200" dirty="0" smtClean="0">
                <a:latin typeface="Comic Sans MS" pitchFamily="66" charset="0"/>
              </a:rPr>
              <a:t>an </a:t>
            </a:r>
            <a:r>
              <a:rPr lang="en-US" sz="3200" dirty="0">
                <a:latin typeface="Comic Sans MS" pitchFamily="66" charset="0"/>
              </a:rPr>
              <a:t>institution in the </a:t>
            </a:r>
            <a:r>
              <a:rPr lang="en-US" sz="3200" dirty="0" smtClean="0">
                <a:latin typeface="Comic Sans MS" pitchFamily="66" charset="0"/>
              </a:rPr>
              <a:t>name of the PI.</a:t>
            </a:r>
            <a:endParaRPr lang="en-US" sz="3200" dirty="0">
              <a:latin typeface="Comic Sans MS" pitchFamily="66" charset="0"/>
            </a:endParaRPr>
          </a:p>
        </p:txBody>
      </p:sp>
      <p:sp>
        <p:nvSpPr>
          <p:cNvPr id="2" name="TextBox 1"/>
          <p:cNvSpPr txBox="1"/>
          <p:nvPr/>
        </p:nvSpPr>
        <p:spPr>
          <a:xfrm>
            <a:off x="228600" y="1981200"/>
            <a:ext cx="8915400" cy="3847207"/>
          </a:xfrm>
          <a:prstGeom prst="rect">
            <a:avLst/>
          </a:prstGeom>
          <a:noFill/>
        </p:spPr>
        <p:txBody>
          <a:bodyPr wrap="square" rtlCol="0">
            <a:spAutoFit/>
          </a:bodyPr>
          <a:lstStyle/>
          <a:p>
            <a:pPr algn="ctr"/>
            <a:endParaRPr lang="en-US" sz="800" dirty="0">
              <a:latin typeface="Comic Sans MS" pitchFamily="66" charset="0"/>
            </a:endParaRPr>
          </a:p>
          <a:p>
            <a:endParaRPr lang="en-US" sz="1200" dirty="0">
              <a:latin typeface="Comic Sans MS" pitchFamily="66" charset="0"/>
            </a:endParaRPr>
          </a:p>
          <a:p>
            <a:pPr marL="342900" indent="-342900">
              <a:buFont typeface="Arial" pitchFamily="34" charset="0"/>
              <a:buChar char="•"/>
            </a:pPr>
            <a:r>
              <a:rPr lang="en-US" sz="2800" dirty="0" smtClean="0">
                <a:latin typeface="Comic Sans MS" pitchFamily="66" charset="0"/>
              </a:rPr>
              <a:t>The institution’s Sponsored Research Office (SRO) will accept and </a:t>
            </a:r>
            <a:r>
              <a:rPr lang="en-US" sz="2800" dirty="0">
                <a:latin typeface="Comic Sans MS" pitchFamily="66" charset="0"/>
              </a:rPr>
              <a:t>process the award and </a:t>
            </a:r>
            <a:r>
              <a:rPr lang="en-US" sz="2800" dirty="0" smtClean="0">
                <a:latin typeface="Comic Sans MS" pitchFamily="66" charset="0"/>
              </a:rPr>
              <a:t>then assign an institutional account number.</a:t>
            </a:r>
          </a:p>
          <a:p>
            <a:pPr marL="342900" indent="-342900">
              <a:buFont typeface="Arial" pitchFamily="34" charset="0"/>
              <a:buChar char="•"/>
            </a:pPr>
            <a:r>
              <a:rPr lang="en-US" sz="2800" dirty="0" smtClean="0">
                <a:latin typeface="Comic Sans MS" pitchFamily="66" charset="0"/>
              </a:rPr>
              <a:t>From </a:t>
            </a:r>
            <a:r>
              <a:rPr lang="en-US" sz="2800" dirty="0">
                <a:latin typeface="Comic Sans MS" pitchFamily="66" charset="0"/>
              </a:rPr>
              <a:t>this point forward, </a:t>
            </a:r>
            <a:r>
              <a:rPr lang="en-US" sz="2800" dirty="0" smtClean="0">
                <a:latin typeface="Comic Sans MS" pitchFamily="66" charset="0"/>
              </a:rPr>
              <a:t>the PI will </a:t>
            </a:r>
            <a:r>
              <a:rPr lang="en-US" sz="2800" dirty="0">
                <a:latin typeface="Comic Sans MS" pitchFamily="66" charset="0"/>
              </a:rPr>
              <a:t>be working </a:t>
            </a:r>
            <a:r>
              <a:rPr lang="en-US" sz="2800" dirty="0" smtClean="0">
                <a:latin typeface="Comic Sans MS" pitchFamily="66" charset="0"/>
              </a:rPr>
              <a:t>in partnership with </a:t>
            </a:r>
            <a:r>
              <a:rPr lang="en-US" sz="2800" dirty="0">
                <a:latin typeface="Comic Sans MS" pitchFamily="66" charset="0"/>
              </a:rPr>
              <a:t>various </a:t>
            </a:r>
            <a:r>
              <a:rPr lang="en-US" sz="2800" dirty="0" smtClean="0">
                <a:latin typeface="Comic Sans MS" pitchFamily="66" charset="0"/>
              </a:rPr>
              <a:t>departmental </a:t>
            </a:r>
            <a:r>
              <a:rPr lang="en-US" sz="2800" dirty="0">
                <a:latin typeface="Comic Sans MS" pitchFamily="66" charset="0"/>
              </a:rPr>
              <a:t>and </a:t>
            </a:r>
            <a:r>
              <a:rPr lang="en-US" sz="2800" dirty="0" smtClean="0">
                <a:latin typeface="Comic Sans MS" pitchFamily="66" charset="0"/>
              </a:rPr>
              <a:t>institutional </a:t>
            </a:r>
            <a:r>
              <a:rPr lang="en-US" sz="2800" dirty="0">
                <a:latin typeface="Comic Sans MS" pitchFamily="66" charset="0"/>
              </a:rPr>
              <a:t>research </a:t>
            </a:r>
            <a:r>
              <a:rPr lang="en-US" sz="2800" dirty="0" smtClean="0">
                <a:latin typeface="Comic Sans MS" pitchFamily="66" charset="0"/>
              </a:rPr>
              <a:t>administrators.  </a:t>
            </a:r>
          </a:p>
          <a:p>
            <a:pPr marL="342900" indent="-342900">
              <a:buFont typeface="Arial" pitchFamily="34" charset="0"/>
              <a:buChar char="•"/>
            </a:pPr>
            <a:r>
              <a:rPr lang="en-US" sz="2800" dirty="0" smtClean="0">
                <a:latin typeface="Comic Sans MS" pitchFamily="66" charset="0"/>
              </a:rPr>
              <a:t>These folks </a:t>
            </a:r>
            <a:r>
              <a:rPr lang="en-US" sz="2800" dirty="0">
                <a:latin typeface="Comic Sans MS" pitchFamily="66" charset="0"/>
              </a:rPr>
              <a:t>are important to </a:t>
            </a:r>
            <a:r>
              <a:rPr lang="en-US" sz="2800" dirty="0" smtClean="0">
                <a:latin typeface="Comic Sans MS" pitchFamily="66" charset="0"/>
              </a:rPr>
              <a:t>the PI’s </a:t>
            </a:r>
            <a:r>
              <a:rPr lang="en-US" sz="2800" dirty="0">
                <a:latin typeface="Comic Sans MS" pitchFamily="66" charset="0"/>
              </a:rPr>
              <a:t>success, so </a:t>
            </a:r>
            <a:r>
              <a:rPr lang="en-US" sz="2800" u="sng" dirty="0">
                <a:latin typeface="Comic Sans MS" pitchFamily="66" charset="0"/>
              </a:rPr>
              <a:t>make nice</a:t>
            </a:r>
            <a:r>
              <a:rPr lang="en-US" sz="2800" dirty="0">
                <a:latin typeface="Comic Sans MS" pitchFamily="66" charset="0"/>
              </a:rPr>
              <a:t>.  </a:t>
            </a:r>
            <a:r>
              <a:rPr lang="en-US" sz="2800" dirty="0">
                <a:solidFill>
                  <a:srgbClr val="C00000"/>
                </a:solidFill>
                <a:latin typeface="Comic Sans MS" pitchFamily="66" charset="0"/>
              </a:rPr>
              <a:t>And listen to their </a:t>
            </a:r>
            <a:r>
              <a:rPr lang="en-US" sz="2800" dirty="0" smtClean="0">
                <a:solidFill>
                  <a:srgbClr val="C00000"/>
                </a:solidFill>
                <a:latin typeface="Comic Sans MS" pitchFamily="66" charset="0"/>
              </a:rPr>
              <a:t>advice/guidance!</a:t>
            </a:r>
            <a:endParaRPr lang="en-US" sz="1200" dirty="0">
              <a:solidFill>
                <a:srgbClr val="C00000"/>
              </a:solidFill>
              <a:latin typeface="Comic Sans MS" pitchFamily="66" charset="0"/>
            </a:endParaRPr>
          </a:p>
        </p:txBody>
      </p:sp>
    </p:spTree>
    <p:extLst>
      <p:ext uri="{BB962C8B-B14F-4D97-AF65-F5344CB8AC3E}">
        <p14:creationId xmlns:p14="http://schemas.microsoft.com/office/powerpoint/2010/main" val="490133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76200" y="152400"/>
            <a:ext cx="8991600" cy="646331"/>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lvl="1" algn="ctr">
              <a:spcBef>
                <a:spcPct val="40000"/>
              </a:spcBef>
              <a:spcAft>
                <a:spcPct val="10000"/>
              </a:spcAft>
              <a:tabLst>
                <a:tab pos="349250" algn="l"/>
                <a:tab pos="749300" algn="l"/>
                <a:tab pos="800100" algn="l"/>
                <a:tab pos="1597025" algn="l"/>
              </a:tabLst>
              <a:defRPr/>
            </a:pPr>
            <a:r>
              <a:rPr lang="en-US" sz="3600" dirty="0">
                <a:solidFill>
                  <a:srgbClr val="FFFFFF"/>
                </a:solidFill>
                <a:latin typeface="Comic Sans MS" pitchFamily="66" charset="0"/>
              </a:rPr>
              <a:t>Grant Notice of Award has </a:t>
            </a:r>
            <a:r>
              <a:rPr lang="en-US" sz="3600" u="sng" dirty="0">
                <a:solidFill>
                  <a:srgbClr val="FFFFFF"/>
                </a:solidFill>
                <a:latin typeface="Comic Sans MS" pitchFamily="66" charset="0"/>
              </a:rPr>
              <a:t>Arrived</a:t>
            </a:r>
            <a:r>
              <a:rPr lang="en-US" sz="3600" dirty="0">
                <a:solidFill>
                  <a:srgbClr val="FFFFFF"/>
                </a:solidFill>
                <a:latin typeface="Comic Sans MS" pitchFamily="66" charset="0"/>
              </a:rPr>
              <a:t>!</a:t>
            </a:r>
            <a:endParaRPr lang="en-US" sz="3600" b="1" dirty="0">
              <a:solidFill>
                <a:srgbClr val="FFFF00"/>
              </a:solidFill>
              <a:latin typeface="Comic Sans MS" pitchFamily="66" charset="0"/>
            </a:endParaRPr>
          </a:p>
        </p:txBody>
      </p:sp>
      <p:sp>
        <p:nvSpPr>
          <p:cNvPr id="838660" name="Text Box 4"/>
          <p:cNvSpPr txBox="1">
            <a:spLocks noChangeArrowheads="1"/>
          </p:cNvSpPr>
          <p:nvPr/>
        </p:nvSpPr>
        <p:spPr bwMode="auto">
          <a:xfrm>
            <a:off x="76200" y="1056382"/>
            <a:ext cx="8991600" cy="1077218"/>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3200" dirty="0" smtClean="0">
                <a:latin typeface="Comic Sans MS" pitchFamily="66" charset="0"/>
              </a:rPr>
              <a:t>NOA </a:t>
            </a:r>
            <a:r>
              <a:rPr lang="en-US" sz="3200" dirty="0">
                <a:latin typeface="Comic Sans MS" pitchFamily="66" charset="0"/>
              </a:rPr>
              <a:t>may fund the project for the first year, multiple years or the entire project period. </a:t>
            </a:r>
          </a:p>
        </p:txBody>
      </p:sp>
      <p:sp>
        <p:nvSpPr>
          <p:cNvPr id="2" name="TextBox 1"/>
          <p:cNvSpPr txBox="1"/>
          <p:nvPr/>
        </p:nvSpPr>
        <p:spPr>
          <a:xfrm>
            <a:off x="76200" y="2133600"/>
            <a:ext cx="9067800" cy="4708981"/>
          </a:xfrm>
          <a:prstGeom prst="rect">
            <a:avLst/>
          </a:prstGeom>
          <a:noFill/>
        </p:spPr>
        <p:txBody>
          <a:bodyPr wrap="square" rtlCol="0">
            <a:spAutoFit/>
          </a:bodyPr>
          <a:lstStyle/>
          <a:p>
            <a:pPr algn="ctr"/>
            <a:endParaRPr lang="en-US" sz="800" dirty="0">
              <a:latin typeface="Comic Sans MS" pitchFamily="66" charset="0"/>
            </a:endParaRPr>
          </a:p>
          <a:p>
            <a:endParaRPr lang="en-US" sz="1200" dirty="0">
              <a:latin typeface="Comic Sans MS" pitchFamily="66" charset="0"/>
            </a:endParaRPr>
          </a:p>
          <a:p>
            <a:r>
              <a:rPr lang="en-US" sz="2800" dirty="0">
                <a:latin typeface="Comic Sans MS" pitchFamily="66" charset="0"/>
              </a:rPr>
              <a:t>If </a:t>
            </a:r>
            <a:r>
              <a:rPr lang="en-US" sz="2800" dirty="0" smtClean="0">
                <a:latin typeface="Comic Sans MS" pitchFamily="66" charset="0"/>
              </a:rPr>
              <a:t>NOA authorizes funding for first year only </a:t>
            </a:r>
            <a:r>
              <a:rPr lang="en-US" sz="2800" b="1" u="sng" dirty="0">
                <a:solidFill>
                  <a:srgbClr val="C00000"/>
                </a:solidFill>
                <a:latin typeface="Comic Sans MS" pitchFamily="66" charset="0"/>
              </a:rPr>
              <a:t>and</a:t>
            </a:r>
          </a:p>
          <a:p>
            <a:pPr marL="800100" lvl="1" indent="-342900">
              <a:buFont typeface="Arial" pitchFamily="34" charset="0"/>
              <a:buChar char="•"/>
            </a:pPr>
            <a:r>
              <a:rPr lang="en-US" sz="2800" b="1" u="sng" dirty="0">
                <a:solidFill>
                  <a:schemeClr val="bg1">
                    <a:lumMod val="25000"/>
                  </a:schemeClr>
                </a:solidFill>
                <a:latin typeface="Comic Sans MS" pitchFamily="66" charset="0"/>
              </a:rPr>
              <a:t>You </a:t>
            </a:r>
            <a:r>
              <a:rPr lang="en-US" sz="2800" b="1" u="sng" dirty="0" smtClean="0">
                <a:solidFill>
                  <a:schemeClr val="bg1">
                    <a:lumMod val="25000"/>
                  </a:schemeClr>
                </a:solidFill>
                <a:latin typeface="Comic Sans MS" pitchFamily="66" charset="0"/>
              </a:rPr>
              <a:t>Underspend the Budget during that 1</a:t>
            </a:r>
            <a:r>
              <a:rPr lang="en-US" sz="2800" b="1" u="sng" baseline="30000" dirty="0" smtClean="0">
                <a:solidFill>
                  <a:schemeClr val="bg1">
                    <a:lumMod val="25000"/>
                  </a:schemeClr>
                </a:solidFill>
                <a:latin typeface="Comic Sans MS" pitchFamily="66" charset="0"/>
              </a:rPr>
              <a:t>st</a:t>
            </a:r>
            <a:r>
              <a:rPr lang="en-US" sz="2800" b="1" u="sng" dirty="0" smtClean="0">
                <a:solidFill>
                  <a:schemeClr val="bg1">
                    <a:lumMod val="25000"/>
                  </a:schemeClr>
                </a:solidFill>
                <a:latin typeface="Comic Sans MS" pitchFamily="66" charset="0"/>
              </a:rPr>
              <a:t> Year</a:t>
            </a:r>
            <a:r>
              <a:rPr lang="en-US" sz="2800" b="1" dirty="0" smtClean="0">
                <a:solidFill>
                  <a:schemeClr val="bg1">
                    <a:lumMod val="25000"/>
                  </a:schemeClr>
                </a:solidFill>
                <a:latin typeface="Comic Sans MS" pitchFamily="66" charset="0"/>
              </a:rPr>
              <a:t> </a:t>
            </a:r>
            <a:r>
              <a:rPr lang="en-US" sz="2800" dirty="0">
                <a:latin typeface="Comic Sans MS" pitchFamily="66" charset="0"/>
              </a:rPr>
              <a:t>– Some agencies require </a:t>
            </a:r>
            <a:r>
              <a:rPr lang="en-US" sz="2800" dirty="0" smtClean="0">
                <a:latin typeface="Comic Sans MS" pitchFamily="66" charset="0"/>
              </a:rPr>
              <a:t>spending at a </a:t>
            </a:r>
            <a:r>
              <a:rPr lang="en-US" sz="2800" dirty="0">
                <a:latin typeface="Comic Sans MS" pitchFamily="66" charset="0"/>
              </a:rPr>
              <a:t>certain % </a:t>
            </a:r>
            <a:r>
              <a:rPr lang="en-US" sz="2800" dirty="0" smtClean="0">
                <a:latin typeface="Comic Sans MS" pitchFamily="66" charset="0"/>
              </a:rPr>
              <a:t>of total funded amount before additional funding increments are processed, </a:t>
            </a:r>
            <a:r>
              <a:rPr lang="en-US" sz="2800" dirty="0">
                <a:latin typeface="Comic Sans MS" pitchFamily="66" charset="0"/>
              </a:rPr>
              <a:t>e.g., NSF </a:t>
            </a:r>
            <a:r>
              <a:rPr lang="en-US" sz="2800" dirty="0" smtClean="0">
                <a:latin typeface="Comic Sans MS" pitchFamily="66" charset="0"/>
              </a:rPr>
              <a:t>20% rule and most DOD grants.  So it’s important to plan expenditure levels appropriately to prevent any reduction or delay in receiving the next year’s funding increment.</a:t>
            </a:r>
          </a:p>
          <a:p>
            <a:pPr lvl="2"/>
            <a:endParaRPr lang="en-US" sz="2800" dirty="0">
              <a:latin typeface="Comic Sans MS" pitchFamily="66" charset="0"/>
            </a:endParaRPr>
          </a:p>
        </p:txBody>
      </p:sp>
    </p:spTree>
    <p:extLst>
      <p:ext uri="{BB962C8B-B14F-4D97-AF65-F5344CB8AC3E}">
        <p14:creationId xmlns:p14="http://schemas.microsoft.com/office/powerpoint/2010/main" val="4037943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76200" y="152400"/>
            <a:ext cx="8991600" cy="646331"/>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lvl="1" algn="ctr">
              <a:spcBef>
                <a:spcPct val="40000"/>
              </a:spcBef>
              <a:spcAft>
                <a:spcPct val="10000"/>
              </a:spcAft>
              <a:tabLst>
                <a:tab pos="349250" algn="l"/>
                <a:tab pos="749300" algn="l"/>
                <a:tab pos="800100" algn="l"/>
                <a:tab pos="1597025" algn="l"/>
              </a:tabLst>
              <a:defRPr/>
            </a:pPr>
            <a:r>
              <a:rPr lang="en-US" sz="3600" dirty="0">
                <a:solidFill>
                  <a:srgbClr val="FFFFFF"/>
                </a:solidFill>
                <a:latin typeface="Comic Sans MS" pitchFamily="66" charset="0"/>
              </a:rPr>
              <a:t>Grant Notice of Award has </a:t>
            </a:r>
            <a:r>
              <a:rPr lang="en-US" sz="3600" u="sng" dirty="0">
                <a:solidFill>
                  <a:srgbClr val="FFFFFF"/>
                </a:solidFill>
                <a:latin typeface="Comic Sans MS" pitchFamily="66" charset="0"/>
              </a:rPr>
              <a:t>Arrived</a:t>
            </a:r>
            <a:r>
              <a:rPr lang="en-US" sz="3600" dirty="0">
                <a:solidFill>
                  <a:srgbClr val="FFFFFF"/>
                </a:solidFill>
                <a:latin typeface="Comic Sans MS" pitchFamily="66" charset="0"/>
              </a:rPr>
              <a:t>!</a:t>
            </a:r>
            <a:endParaRPr lang="en-US" sz="3600" b="1" dirty="0">
              <a:solidFill>
                <a:srgbClr val="FFFF00"/>
              </a:solidFill>
              <a:latin typeface="Comic Sans MS" pitchFamily="66" charset="0"/>
            </a:endParaRPr>
          </a:p>
        </p:txBody>
      </p:sp>
      <p:sp>
        <p:nvSpPr>
          <p:cNvPr id="838660" name="Text Box 4"/>
          <p:cNvSpPr txBox="1">
            <a:spLocks noChangeArrowheads="1"/>
          </p:cNvSpPr>
          <p:nvPr/>
        </p:nvSpPr>
        <p:spPr bwMode="auto">
          <a:xfrm>
            <a:off x="76200" y="1056382"/>
            <a:ext cx="8991600" cy="1077218"/>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3200" dirty="0" smtClean="0">
                <a:latin typeface="Comic Sans MS" pitchFamily="66" charset="0"/>
              </a:rPr>
              <a:t>NOA </a:t>
            </a:r>
            <a:r>
              <a:rPr lang="en-US" sz="3200" dirty="0">
                <a:latin typeface="Comic Sans MS" pitchFamily="66" charset="0"/>
              </a:rPr>
              <a:t>may fund the project for the first year, multiple years or the entire project period. </a:t>
            </a:r>
          </a:p>
        </p:txBody>
      </p:sp>
      <p:sp>
        <p:nvSpPr>
          <p:cNvPr id="2" name="TextBox 1"/>
          <p:cNvSpPr txBox="1"/>
          <p:nvPr/>
        </p:nvSpPr>
        <p:spPr>
          <a:xfrm>
            <a:off x="76200" y="2133600"/>
            <a:ext cx="9067800" cy="3416320"/>
          </a:xfrm>
          <a:prstGeom prst="rect">
            <a:avLst/>
          </a:prstGeom>
          <a:noFill/>
        </p:spPr>
        <p:txBody>
          <a:bodyPr wrap="square" rtlCol="0">
            <a:spAutoFit/>
          </a:bodyPr>
          <a:lstStyle/>
          <a:p>
            <a:pPr algn="ctr"/>
            <a:endParaRPr lang="en-US" sz="800" dirty="0">
              <a:latin typeface="Comic Sans MS" pitchFamily="66" charset="0"/>
            </a:endParaRPr>
          </a:p>
          <a:p>
            <a:endParaRPr lang="en-US" sz="1200" dirty="0">
              <a:latin typeface="Comic Sans MS" pitchFamily="66" charset="0"/>
            </a:endParaRPr>
          </a:p>
          <a:p>
            <a:r>
              <a:rPr lang="en-US" sz="2800" dirty="0">
                <a:latin typeface="Comic Sans MS" pitchFamily="66" charset="0"/>
              </a:rPr>
              <a:t>If </a:t>
            </a:r>
            <a:r>
              <a:rPr lang="en-US" sz="2800" dirty="0" smtClean="0">
                <a:latin typeface="Comic Sans MS" pitchFamily="66" charset="0"/>
              </a:rPr>
              <a:t>NOA authorizes funding for first year only </a:t>
            </a:r>
            <a:r>
              <a:rPr lang="en-US" sz="2800" b="1" u="sng" dirty="0">
                <a:solidFill>
                  <a:srgbClr val="C00000"/>
                </a:solidFill>
                <a:latin typeface="Comic Sans MS" pitchFamily="66" charset="0"/>
              </a:rPr>
              <a:t>and</a:t>
            </a:r>
          </a:p>
          <a:p>
            <a:pPr marL="800100" lvl="1" indent="-342900">
              <a:buFont typeface="Arial" pitchFamily="34" charset="0"/>
              <a:buChar char="•"/>
            </a:pPr>
            <a:r>
              <a:rPr lang="en-US" sz="2800" b="1" u="sng" dirty="0" smtClean="0">
                <a:solidFill>
                  <a:schemeClr val="bg1">
                    <a:lumMod val="25000"/>
                  </a:schemeClr>
                </a:solidFill>
                <a:latin typeface="Comic Sans MS" pitchFamily="66" charset="0"/>
              </a:rPr>
              <a:t>You Overspend </a:t>
            </a:r>
            <a:r>
              <a:rPr lang="en-US" sz="2800" b="1" u="sng" dirty="0">
                <a:solidFill>
                  <a:schemeClr val="bg1">
                    <a:lumMod val="25000"/>
                  </a:schemeClr>
                </a:solidFill>
                <a:latin typeface="Comic Sans MS" pitchFamily="66" charset="0"/>
              </a:rPr>
              <a:t>the Budget during that 1</a:t>
            </a:r>
            <a:r>
              <a:rPr lang="en-US" sz="2800" b="1" u="sng" baseline="30000" dirty="0">
                <a:solidFill>
                  <a:schemeClr val="bg1">
                    <a:lumMod val="25000"/>
                  </a:schemeClr>
                </a:solidFill>
                <a:latin typeface="Comic Sans MS" pitchFamily="66" charset="0"/>
              </a:rPr>
              <a:t>st</a:t>
            </a:r>
            <a:r>
              <a:rPr lang="en-US" sz="2800" b="1" u="sng" dirty="0">
                <a:solidFill>
                  <a:schemeClr val="bg1">
                    <a:lumMod val="25000"/>
                  </a:schemeClr>
                </a:solidFill>
                <a:latin typeface="Comic Sans MS" pitchFamily="66" charset="0"/>
              </a:rPr>
              <a:t> </a:t>
            </a:r>
            <a:r>
              <a:rPr lang="en-US" sz="2800" b="1" u="sng" dirty="0" smtClean="0">
                <a:solidFill>
                  <a:schemeClr val="bg1">
                    <a:lumMod val="25000"/>
                  </a:schemeClr>
                </a:solidFill>
                <a:latin typeface="Comic Sans MS" pitchFamily="66" charset="0"/>
              </a:rPr>
              <a:t>Year</a:t>
            </a:r>
            <a:r>
              <a:rPr lang="en-US" sz="2800" b="1" dirty="0" smtClean="0">
                <a:solidFill>
                  <a:schemeClr val="bg1">
                    <a:lumMod val="25000"/>
                  </a:schemeClr>
                </a:solidFill>
                <a:latin typeface="Comic Sans MS" pitchFamily="66" charset="0"/>
              </a:rPr>
              <a:t> </a:t>
            </a:r>
            <a:r>
              <a:rPr lang="en-US" sz="2800" dirty="0" smtClean="0">
                <a:latin typeface="Comic Sans MS" pitchFamily="66" charset="0"/>
              </a:rPr>
              <a:t>– </a:t>
            </a:r>
            <a:r>
              <a:rPr lang="en-US" sz="2800" dirty="0">
                <a:latin typeface="Comic Sans MS" pitchFamily="66" charset="0"/>
              </a:rPr>
              <a:t>Some </a:t>
            </a:r>
            <a:r>
              <a:rPr lang="en-US" sz="2800" dirty="0" smtClean="0">
                <a:latin typeface="Comic Sans MS" pitchFamily="66" charset="0"/>
              </a:rPr>
              <a:t>universities </a:t>
            </a:r>
            <a:r>
              <a:rPr lang="en-US" sz="2800" dirty="0">
                <a:latin typeface="Comic Sans MS" pitchFamily="66" charset="0"/>
              </a:rPr>
              <a:t>won’t </a:t>
            </a:r>
            <a:r>
              <a:rPr lang="en-US" sz="2800" dirty="0" smtClean="0">
                <a:latin typeface="Comic Sans MS" pitchFamily="66" charset="0"/>
              </a:rPr>
              <a:t>allow overspending – other’s require </a:t>
            </a:r>
            <a:r>
              <a:rPr lang="en-US" sz="2800" dirty="0">
                <a:latin typeface="Comic Sans MS" pitchFamily="66" charset="0"/>
              </a:rPr>
              <a:t>a </a:t>
            </a:r>
            <a:r>
              <a:rPr lang="en-US" sz="2800" dirty="0" smtClean="0">
                <a:latin typeface="Comic Sans MS" pitchFamily="66" charset="0"/>
              </a:rPr>
              <a:t>financial guarantee for the amount overspent from the PI’s department.  When new funding arrives it will be applied against the negative balance.</a:t>
            </a:r>
            <a:endParaRPr lang="en-US" sz="1200" b="1" u="sng" dirty="0">
              <a:solidFill>
                <a:schemeClr val="bg1">
                  <a:lumMod val="25000"/>
                </a:schemeClr>
              </a:solidFill>
              <a:latin typeface="Comic Sans MS" pitchFamily="66" charset="0"/>
            </a:endParaRPr>
          </a:p>
        </p:txBody>
      </p:sp>
    </p:spTree>
    <p:extLst>
      <p:ext uri="{BB962C8B-B14F-4D97-AF65-F5344CB8AC3E}">
        <p14:creationId xmlns:p14="http://schemas.microsoft.com/office/powerpoint/2010/main" val="9173506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76200" y="152400"/>
            <a:ext cx="8991600" cy="646331"/>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lvl="1" algn="ctr">
              <a:spcBef>
                <a:spcPct val="40000"/>
              </a:spcBef>
              <a:spcAft>
                <a:spcPct val="10000"/>
              </a:spcAft>
              <a:tabLst>
                <a:tab pos="349250" algn="l"/>
                <a:tab pos="749300" algn="l"/>
                <a:tab pos="800100" algn="l"/>
                <a:tab pos="1597025" algn="l"/>
              </a:tabLst>
              <a:defRPr/>
            </a:pPr>
            <a:r>
              <a:rPr lang="en-US" sz="3600" dirty="0">
                <a:solidFill>
                  <a:srgbClr val="FFFFFF"/>
                </a:solidFill>
                <a:latin typeface="Comic Sans MS" pitchFamily="66" charset="0"/>
              </a:rPr>
              <a:t>Grant Notice of Award has </a:t>
            </a:r>
            <a:r>
              <a:rPr lang="en-US" sz="3600" u="sng" dirty="0">
                <a:solidFill>
                  <a:srgbClr val="FFFFFF"/>
                </a:solidFill>
                <a:latin typeface="Comic Sans MS" pitchFamily="66" charset="0"/>
              </a:rPr>
              <a:t>Arrived</a:t>
            </a:r>
            <a:r>
              <a:rPr lang="en-US" sz="3600" dirty="0">
                <a:solidFill>
                  <a:srgbClr val="FFFFFF"/>
                </a:solidFill>
                <a:latin typeface="Comic Sans MS" pitchFamily="66" charset="0"/>
              </a:rPr>
              <a:t>!</a:t>
            </a:r>
            <a:endParaRPr lang="en-US" sz="3600" b="1" dirty="0">
              <a:solidFill>
                <a:srgbClr val="FFFF00"/>
              </a:solidFill>
              <a:latin typeface="Comic Sans MS" pitchFamily="66" charset="0"/>
            </a:endParaRPr>
          </a:p>
        </p:txBody>
      </p:sp>
      <p:sp>
        <p:nvSpPr>
          <p:cNvPr id="2" name="TextBox 1"/>
          <p:cNvSpPr txBox="1"/>
          <p:nvPr/>
        </p:nvSpPr>
        <p:spPr>
          <a:xfrm>
            <a:off x="152400" y="533400"/>
            <a:ext cx="9067800" cy="6093976"/>
          </a:xfrm>
          <a:prstGeom prst="rect">
            <a:avLst/>
          </a:prstGeom>
          <a:noFill/>
        </p:spPr>
        <p:txBody>
          <a:bodyPr wrap="square" rtlCol="0">
            <a:spAutoFit/>
          </a:bodyPr>
          <a:lstStyle/>
          <a:p>
            <a:pPr algn="ctr"/>
            <a:endParaRPr lang="en-US" sz="800" dirty="0">
              <a:latin typeface="Comic Sans MS" pitchFamily="66" charset="0"/>
            </a:endParaRPr>
          </a:p>
          <a:p>
            <a:endParaRPr lang="en-US" sz="1200" dirty="0">
              <a:latin typeface="Comic Sans MS" pitchFamily="66" charset="0"/>
            </a:endParaRPr>
          </a:p>
          <a:p>
            <a:endParaRPr lang="en-US" sz="1200" dirty="0">
              <a:latin typeface="Comic Sans MS" pitchFamily="66" charset="0"/>
            </a:endParaRPr>
          </a:p>
          <a:p>
            <a:r>
              <a:rPr lang="en-US" sz="2800" dirty="0">
                <a:latin typeface="Comic Sans MS" pitchFamily="66" charset="0"/>
              </a:rPr>
              <a:t>If NOA authorizes funding for </a:t>
            </a:r>
            <a:r>
              <a:rPr lang="en-US" sz="2800" dirty="0" smtClean="0">
                <a:latin typeface="Comic Sans MS" pitchFamily="66" charset="0"/>
              </a:rPr>
              <a:t>the </a:t>
            </a:r>
            <a:r>
              <a:rPr lang="en-US" sz="2800" dirty="0">
                <a:latin typeface="Comic Sans MS" pitchFamily="66" charset="0"/>
              </a:rPr>
              <a:t>full </a:t>
            </a:r>
            <a:r>
              <a:rPr lang="en-US" sz="2800" dirty="0" smtClean="0">
                <a:latin typeface="Comic Sans MS" pitchFamily="66" charset="0"/>
              </a:rPr>
              <a:t>project period, minimum spending requirements do not apply. Under Expanded Authority:</a:t>
            </a:r>
          </a:p>
          <a:p>
            <a:r>
              <a:rPr lang="en-US" sz="1000" dirty="0" smtClean="0">
                <a:latin typeface="Comic Sans MS" pitchFamily="66" charset="0"/>
              </a:rPr>
              <a:t> </a:t>
            </a:r>
          </a:p>
          <a:p>
            <a:pPr marL="457200" indent="-457200">
              <a:buFont typeface="Wingdings" pitchFamily="2" charset="2"/>
              <a:buChar char="§"/>
            </a:pPr>
            <a:r>
              <a:rPr lang="en-US" sz="2800" dirty="0">
                <a:latin typeface="Comic Sans MS" pitchFamily="66" charset="0"/>
              </a:rPr>
              <a:t>U</a:t>
            </a:r>
            <a:r>
              <a:rPr lang="en-US" sz="2800" dirty="0" smtClean="0">
                <a:latin typeface="Comic Sans MS" pitchFamily="66" charset="0"/>
              </a:rPr>
              <a:t>nspent balances at the end of each budget year are </a:t>
            </a:r>
            <a:r>
              <a:rPr lang="en-US" sz="2800" dirty="0">
                <a:latin typeface="Comic Sans MS" pitchFamily="66" charset="0"/>
              </a:rPr>
              <a:t>automatically </a:t>
            </a:r>
            <a:r>
              <a:rPr lang="en-US" sz="2800" dirty="0" smtClean="0">
                <a:latin typeface="Comic Sans MS" pitchFamily="66" charset="0"/>
              </a:rPr>
              <a:t>carried forward to the next budget year.</a:t>
            </a:r>
          </a:p>
          <a:p>
            <a:pPr marL="457200" indent="-457200">
              <a:buFont typeface="Wingdings" pitchFamily="2" charset="2"/>
              <a:buChar char="§"/>
            </a:pPr>
            <a:r>
              <a:rPr lang="en-US" sz="2800" dirty="0" smtClean="0">
                <a:latin typeface="Comic Sans MS" pitchFamily="66" charset="0"/>
              </a:rPr>
              <a:t>The institution may approve a</a:t>
            </a:r>
          </a:p>
          <a:p>
            <a:r>
              <a:rPr lang="en-US" sz="2800" dirty="0" smtClean="0">
                <a:latin typeface="Comic Sans MS" pitchFamily="66" charset="0"/>
              </a:rPr>
              <a:t>     </a:t>
            </a:r>
            <a:r>
              <a:rPr lang="en-US" sz="2800" u="sng" dirty="0" smtClean="0">
                <a:solidFill>
                  <a:schemeClr val="bg1">
                    <a:lumMod val="25000"/>
                  </a:schemeClr>
                </a:solidFill>
                <a:latin typeface="Comic Sans MS" pitchFamily="66" charset="0"/>
              </a:rPr>
              <a:t>one-time no-cost extension</a:t>
            </a:r>
            <a:r>
              <a:rPr lang="en-US" sz="2800" dirty="0" smtClean="0">
                <a:solidFill>
                  <a:schemeClr val="bg1">
                    <a:lumMod val="25000"/>
                  </a:schemeClr>
                </a:solidFill>
                <a:latin typeface="Comic Sans MS" pitchFamily="66" charset="0"/>
              </a:rPr>
              <a:t> </a:t>
            </a:r>
            <a:r>
              <a:rPr lang="en-US" sz="2800" dirty="0" smtClean="0">
                <a:latin typeface="Comic Sans MS" pitchFamily="66" charset="0"/>
              </a:rPr>
              <a:t>if it is </a:t>
            </a:r>
          </a:p>
          <a:p>
            <a:r>
              <a:rPr lang="en-US" sz="2800" dirty="0" smtClean="0">
                <a:latin typeface="Comic Sans MS" pitchFamily="66" charset="0"/>
              </a:rPr>
              <a:t>     processed within the required time</a:t>
            </a:r>
          </a:p>
          <a:p>
            <a:r>
              <a:rPr lang="en-US" sz="2800" dirty="0">
                <a:latin typeface="Comic Sans MS" pitchFamily="66" charset="0"/>
              </a:rPr>
              <a:t> </a:t>
            </a:r>
            <a:r>
              <a:rPr lang="en-US" sz="2800" dirty="0" smtClean="0">
                <a:latin typeface="Comic Sans MS" pitchFamily="66" charset="0"/>
              </a:rPr>
              <a:t>    frame (usually 10 days prior to the</a:t>
            </a:r>
          </a:p>
          <a:p>
            <a:r>
              <a:rPr lang="en-US" sz="2800" dirty="0">
                <a:latin typeface="Comic Sans MS" pitchFamily="66" charset="0"/>
              </a:rPr>
              <a:t> </a:t>
            </a:r>
            <a:r>
              <a:rPr lang="en-US" sz="2800" dirty="0" smtClean="0">
                <a:latin typeface="Comic Sans MS" pitchFamily="66" charset="0"/>
              </a:rPr>
              <a:t>    project end date) with a project </a:t>
            </a:r>
          </a:p>
          <a:p>
            <a:r>
              <a:rPr lang="en-US" sz="2800" dirty="0">
                <a:latin typeface="Comic Sans MS" pitchFamily="66" charset="0"/>
              </a:rPr>
              <a:t> </a:t>
            </a:r>
            <a:r>
              <a:rPr lang="en-US" sz="2800" dirty="0" smtClean="0">
                <a:latin typeface="Comic Sans MS" pitchFamily="66" charset="0"/>
              </a:rPr>
              <a:t>    specific reason for the extension.</a:t>
            </a:r>
            <a:endParaRPr lang="en-US" sz="1200" b="1" u="sng" dirty="0">
              <a:solidFill>
                <a:schemeClr val="bg1">
                  <a:lumMod val="25000"/>
                </a:schemeClr>
              </a:solidFill>
              <a:latin typeface="Comic Sans MS" pitchFamily="66" charset="0"/>
            </a:endParaRPr>
          </a:p>
        </p:txBody>
      </p:sp>
      <p:sp>
        <p:nvSpPr>
          <p:cNvPr id="4" name="Rounded Rectangle 3"/>
          <p:cNvSpPr/>
          <p:nvPr/>
        </p:nvSpPr>
        <p:spPr bwMode="auto">
          <a:xfrm flipH="1">
            <a:off x="6629398" y="3352800"/>
            <a:ext cx="2438402" cy="2971800"/>
          </a:xfrm>
          <a:prstGeom prst="roundRect">
            <a:avLst/>
          </a:prstGeom>
          <a:solidFill>
            <a:schemeClr val="bg1">
              <a:lumMod val="2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800" dirty="0">
                <a:solidFill>
                  <a:srgbClr val="FFFFFF"/>
                </a:solidFill>
                <a:latin typeface="Comic Sans MS" pitchFamily="66" charset="0"/>
              </a:rPr>
              <a:t>An unspent balance is not a sufficient reason!</a:t>
            </a:r>
            <a:endParaRPr lang="en-US" sz="2800" b="1" dirty="0">
              <a:solidFill>
                <a:srgbClr val="FFFFFF"/>
              </a:solidFill>
              <a:latin typeface="Comic Sans MS" pitchFamily="66" charset="0"/>
            </a:endParaRPr>
          </a:p>
        </p:txBody>
      </p:sp>
    </p:spTree>
    <p:extLst>
      <p:ext uri="{BB962C8B-B14F-4D97-AF65-F5344CB8AC3E}">
        <p14:creationId xmlns:p14="http://schemas.microsoft.com/office/powerpoint/2010/main" val="833739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Effect transition="in" filter="fad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76200" y="152400"/>
            <a:ext cx="8991600" cy="646331"/>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lvl="1" algn="ctr">
              <a:spcBef>
                <a:spcPct val="40000"/>
              </a:spcBef>
              <a:spcAft>
                <a:spcPct val="10000"/>
              </a:spcAft>
              <a:tabLst>
                <a:tab pos="349250" algn="l"/>
                <a:tab pos="749300" algn="l"/>
                <a:tab pos="800100" algn="l"/>
                <a:tab pos="1597025" algn="l"/>
              </a:tabLst>
              <a:defRPr/>
            </a:pPr>
            <a:r>
              <a:rPr lang="en-US" sz="3600" dirty="0">
                <a:solidFill>
                  <a:srgbClr val="FFFFFF"/>
                </a:solidFill>
                <a:latin typeface="Comic Sans MS" pitchFamily="66" charset="0"/>
              </a:rPr>
              <a:t>Grant Notice of Award has </a:t>
            </a:r>
            <a:r>
              <a:rPr lang="en-US" sz="3600" u="sng" dirty="0">
                <a:solidFill>
                  <a:srgbClr val="FFFFFF"/>
                </a:solidFill>
                <a:latin typeface="Comic Sans MS" pitchFamily="66" charset="0"/>
              </a:rPr>
              <a:t>Arrived</a:t>
            </a:r>
            <a:r>
              <a:rPr lang="en-US" sz="3600" dirty="0">
                <a:solidFill>
                  <a:srgbClr val="FFFFFF"/>
                </a:solidFill>
                <a:latin typeface="Comic Sans MS" pitchFamily="66" charset="0"/>
              </a:rPr>
              <a:t>!</a:t>
            </a:r>
            <a:endParaRPr lang="en-US" sz="3600" b="1" dirty="0">
              <a:solidFill>
                <a:srgbClr val="FFFF00"/>
              </a:solidFill>
              <a:latin typeface="Comic Sans MS" pitchFamily="66" charset="0"/>
            </a:endParaRPr>
          </a:p>
        </p:txBody>
      </p:sp>
      <p:sp>
        <p:nvSpPr>
          <p:cNvPr id="2" name="TextBox 1"/>
          <p:cNvSpPr txBox="1"/>
          <p:nvPr/>
        </p:nvSpPr>
        <p:spPr>
          <a:xfrm>
            <a:off x="152400" y="533400"/>
            <a:ext cx="9067800" cy="6093976"/>
          </a:xfrm>
          <a:prstGeom prst="rect">
            <a:avLst/>
          </a:prstGeom>
          <a:noFill/>
        </p:spPr>
        <p:txBody>
          <a:bodyPr wrap="square" rtlCol="0">
            <a:spAutoFit/>
          </a:bodyPr>
          <a:lstStyle/>
          <a:p>
            <a:pPr algn="ctr"/>
            <a:endParaRPr lang="en-US" sz="800" dirty="0">
              <a:latin typeface="Comic Sans MS" pitchFamily="66" charset="0"/>
            </a:endParaRPr>
          </a:p>
          <a:p>
            <a:endParaRPr lang="en-US" sz="1200" dirty="0">
              <a:latin typeface="Comic Sans MS" pitchFamily="66" charset="0"/>
            </a:endParaRPr>
          </a:p>
          <a:p>
            <a:endParaRPr lang="en-US" sz="1200" dirty="0">
              <a:latin typeface="Comic Sans MS" pitchFamily="66" charset="0"/>
            </a:endParaRPr>
          </a:p>
          <a:p>
            <a:r>
              <a:rPr lang="en-US" sz="2800" dirty="0">
                <a:latin typeface="Comic Sans MS" pitchFamily="66" charset="0"/>
              </a:rPr>
              <a:t>If NOA authorizes funding for </a:t>
            </a:r>
            <a:r>
              <a:rPr lang="en-US" sz="2800" dirty="0" smtClean="0">
                <a:latin typeface="Comic Sans MS" pitchFamily="66" charset="0"/>
              </a:rPr>
              <a:t>the </a:t>
            </a:r>
            <a:r>
              <a:rPr lang="en-US" sz="2800" dirty="0">
                <a:latin typeface="Comic Sans MS" pitchFamily="66" charset="0"/>
              </a:rPr>
              <a:t>full </a:t>
            </a:r>
            <a:r>
              <a:rPr lang="en-US" sz="2800" dirty="0" smtClean="0">
                <a:latin typeface="Comic Sans MS" pitchFamily="66" charset="0"/>
              </a:rPr>
              <a:t>project period, minimum spending requirements do not apply. Under Expanded Authority:</a:t>
            </a:r>
          </a:p>
          <a:p>
            <a:r>
              <a:rPr lang="en-US" sz="1000" dirty="0" smtClean="0">
                <a:latin typeface="Comic Sans MS" pitchFamily="66" charset="0"/>
              </a:rPr>
              <a:t> </a:t>
            </a:r>
          </a:p>
          <a:p>
            <a:pPr marL="457200" indent="-457200">
              <a:buFont typeface="Wingdings" pitchFamily="2" charset="2"/>
              <a:buChar char="§"/>
            </a:pPr>
            <a:r>
              <a:rPr lang="en-US" sz="2800" dirty="0">
                <a:latin typeface="Comic Sans MS" pitchFamily="66" charset="0"/>
              </a:rPr>
              <a:t>U</a:t>
            </a:r>
            <a:r>
              <a:rPr lang="en-US" sz="2800" dirty="0" smtClean="0">
                <a:latin typeface="Comic Sans MS" pitchFamily="66" charset="0"/>
              </a:rPr>
              <a:t>nspent balances at the end of each budget year are </a:t>
            </a:r>
            <a:r>
              <a:rPr lang="en-US" sz="2800" dirty="0">
                <a:latin typeface="Comic Sans MS" pitchFamily="66" charset="0"/>
              </a:rPr>
              <a:t>automatically </a:t>
            </a:r>
            <a:r>
              <a:rPr lang="en-US" sz="2800" dirty="0" smtClean="0">
                <a:latin typeface="Comic Sans MS" pitchFamily="66" charset="0"/>
              </a:rPr>
              <a:t>carried forward to the next budget year.</a:t>
            </a:r>
          </a:p>
          <a:p>
            <a:pPr marL="457200" indent="-457200">
              <a:buFont typeface="Wingdings" pitchFamily="2" charset="2"/>
              <a:buChar char="§"/>
            </a:pPr>
            <a:r>
              <a:rPr lang="en-US" sz="2800" dirty="0" smtClean="0">
                <a:latin typeface="Comic Sans MS" pitchFamily="66" charset="0"/>
              </a:rPr>
              <a:t>The institution may approve a</a:t>
            </a:r>
          </a:p>
          <a:p>
            <a:r>
              <a:rPr lang="en-US" sz="2800" dirty="0" smtClean="0">
                <a:latin typeface="Comic Sans MS" pitchFamily="66" charset="0"/>
              </a:rPr>
              <a:t>     </a:t>
            </a:r>
            <a:r>
              <a:rPr lang="en-US" sz="2800" u="sng" dirty="0" smtClean="0">
                <a:solidFill>
                  <a:schemeClr val="bg1">
                    <a:lumMod val="25000"/>
                  </a:schemeClr>
                </a:solidFill>
                <a:latin typeface="Comic Sans MS" pitchFamily="66" charset="0"/>
              </a:rPr>
              <a:t>one-time no-cost extension</a:t>
            </a:r>
            <a:r>
              <a:rPr lang="en-US" sz="2800" dirty="0" smtClean="0">
                <a:solidFill>
                  <a:schemeClr val="bg1">
                    <a:lumMod val="25000"/>
                  </a:schemeClr>
                </a:solidFill>
                <a:latin typeface="Comic Sans MS" pitchFamily="66" charset="0"/>
              </a:rPr>
              <a:t> </a:t>
            </a:r>
            <a:r>
              <a:rPr lang="en-US" sz="2800" dirty="0" smtClean="0">
                <a:latin typeface="Comic Sans MS" pitchFamily="66" charset="0"/>
              </a:rPr>
              <a:t>if it is </a:t>
            </a:r>
          </a:p>
          <a:p>
            <a:r>
              <a:rPr lang="en-US" sz="2800" dirty="0" smtClean="0">
                <a:latin typeface="Comic Sans MS" pitchFamily="66" charset="0"/>
              </a:rPr>
              <a:t>     processed within the required time</a:t>
            </a:r>
          </a:p>
          <a:p>
            <a:r>
              <a:rPr lang="en-US" sz="2800" dirty="0">
                <a:latin typeface="Comic Sans MS" pitchFamily="66" charset="0"/>
              </a:rPr>
              <a:t> </a:t>
            </a:r>
            <a:r>
              <a:rPr lang="en-US" sz="2800" dirty="0" smtClean="0">
                <a:latin typeface="Comic Sans MS" pitchFamily="66" charset="0"/>
              </a:rPr>
              <a:t>    frame (usually 10 days prior to the</a:t>
            </a:r>
          </a:p>
          <a:p>
            <a:r>
              <a:rPr lang="en-US" sz="2800" dirty="0">
                <a:latin typeface="Comic Sans MS" pitchFamily="66" charset="0"/>
              </a:rPr>
              <a:t> </a:t>
            </a:r>
            <a:r>
              <a:rPr lang="en-US" sz="2800" dirty="0" smtClean="0">
                <a:latin typeface="Comic Sans MS" pitchFamily="66" charset="0"/>
              </a:rPr>
              <a:t>    project end date) with a project </a:t>
            </a:r>
          </a:p>
          <a:p>
            <a:r>
              <a:rPr lang="en-US" sz="2800" dirty="0">
                <a:latin typeface="Comic Sans MS" pitchFamily="66" charset="0"/>
              </a:rPr>
              <a:t> </a:t>
            </a:r>
            <a:r>
              <a:rPr lang="en-US" sz="2800" dirty="0" smtClean="0">
                <a:latin typeface="Comic Sans MS" pitchFamily="66" charset="0"/>
              </a:rPr>
              <a:t>    specific reason for the extension.</a:t>
            </a:r>
            <a:endParaRPr lang="en-US" sz="1200" b="1" u="sng" dirty="0">
              <a:solidFill>
                <a:schemeClr val="bg1">
                  <a:lumMod val="25000"/>
                </a:schemeClr>
              </a:solidFill>
              <a:latin typeface="Comic Sans MS" pitchFamily="66" charset="0"/>
            </a:endParaRPr>
          </a:p>
        </p:txBody>
      </p:sp>
      <p:sp>
        <p:nvSpPr>
          <p:cNvPr id="4" name="Rounded Rectangle 3"/>
          <p:cNvSpPr/>
          <p:nvPr/>
        </p:nvSpPr>
        <p:spPr bwMode="auto">
          <a:xfrm flipH="1">
            <a:off x="6629398" y="3352800"/>
            <a:ext cx="2438402" cy="2971800"/>
          </a:xfrm>
          <a:prstGeom prst="roundRect">
            <a:avLst/>
          </a:prstGeom>
          <a:solidFill>
            <a:schemeClr val="bg1">
              <a:lumMod val="2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600" dirty="0" smtClean="0">
                <a:solidFill>
                  <a:srgbClr val="FFFFFF"/>
                </a:solidFill>
                <a:latin typeface="Comic Sans MS" pitchFamily="66" charset="0"/>
              </a:rPr>
              <a:t>Usually any unforeseen delay in a critical project activity is sufficient!</a:t>
            </a:r>
            <a:endParaRPr lang="en-US" sz="2600" b="1" dirty="0">
              <a:solidFill>
                <a:srgbClr val="FFFFFF"/>
              </a:solidFill>
              <a:latin typeface="Comic Sans MS" pitchFamily="66" charset="0"/>
            </a:endParaRPr>
          </a:p>
        </p:txBody>
      </p:sp>
    </p:spTree>
    <p:extLst>
      <p:ext uri="{BB962C8B-B14F-4D97-AF65-F5344CB8AC3E}">
        <p14:creationId xmlns:p14="http://schemas.microsoft.com/office/powerpoint/2010/main" val="1812660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76200" y="152400"/>
            <a:ext cx="8991600" cy="646331"/>
          </a:xfrm>
          <a:prstGeom prst="rect">
            <a:avLst/>
          </a:prstGeom>
          <a:solidFill>
            <a:schemeClr val="bg1">
              <a:lumMod val="25000"/>
            </a:schemeClr>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lvl="1" algn="ctr">
              <a:spcBef>
                <a:spcPct val="40000"/>
              </a:spcBef>
              <a:spcAft>
                <a:spcPct val="10000"/>
              </a:spcAft>
              <a:tabLst>
                <a:tab pos="349250" algn="l"/>
                <a:tab pos="749300" algn="l"/>
                <a:tab pos="800100" algn="l"/>
                <a:tab pos="1597025" algn="l"/>
              </a:tabLst>
              <a:defRPr/>
            </a:pPr>
            <a:r>
              <a:rPr lang="en-US" sz="3600" dirty="0" smtClean="0">
                <a:solidFill>
                  <a:srgbClr val="FFFFFF"/>
                </a:solidFill>
                <a:latin typeface="Comic Sans MS" pitchFamily="66" charset="0"/>
              </a:rPr>
              <a:t>Contract has </a:t>
            </a:r>
            <a:r>
              <a:rPr lang="en-US" sz="3600" u="sng" dirty="0" smtClean="0">
                <a:solidFill>
                  <a:srgbClr val="FFFFFF"/>
                </a:solidFill>
                <a:latin typeface="Comic Sans MS" pitchFamily="66" charset="0"/>
              </a:rPr>
              <a:t>Arrived</a:t>
            </a:r>
            <a:r>
              <a:rPr lang="en-US" sz="3600" dirty="0" smtClean="0">
                <a:solidFill>
                  <a:srgbClr val="FFFFFF"/>
                </a:solidFill>
                <a:latin typeface="Comic Sans MS" pitchFamily="66" charset="0"/>
              </a:rPr>
              <a:t>!</a:t>
            </a:r>
            <a:endParaRPr lang="en-US" sz="3600" b="1" dirty="0">
              <a:solidFill>
                <a:srgbClr val="FFFF00"/>
              </a:solidFill>
              <a:latin typeface="Comic Sans MS" pitchFamily="66" charset="0"/>
            </a:endParaRPr>
          </a:p>
        </p:txBody>
      </p:sp>
      <p:sp>
        <p:nvSpPr>
          <p:cNvPr id="2" name="TextBox 1"/>
          <p:cNvSpPr txBox="1"/>
          <p:nvPr/>
        </p:nvSpPr>
        <p:spPr>
          <a:xfrm>
            <a:off x="152400" y="457200"/>
            <a:ext cx="9067800" cy="2246769"/>
          </a:xfrm>
          <a:prstGeom prst="rect">
            <a:avLst/>
          </a:prstGeom>
          <a:noFill/>
        </p:spPr>
        <p:txBody>
          <a:bodyPr wrap="square" rtlCol="0">
            <a:spAutoFit/>
          </a:bodyPr>
          <a:lstStyle/>
          <a:p>
            <a:pPr algn="ctr"/>
            <a:endParaRPr lang="en-US" sz="800" dirty="0">
              <a:latin typeface="Comic Sans MS" pitchFamily="66" charset="0"/>
            </a:endParaRPr>
          </a:p>
          <a:p>
            <a:endParaRPr lang="en-US" sz="1200" dirty="0">
              <a:latin typeface="Comic Sans MS" pitchFamily="66" charset="0"/>
            </a:endParaRPr>
          </a:p>
          <a:p>
            <a:endParaRPr lang="en-US" sz="1200" dirty="0">
              <a:latin typeface="Comic Sans MS" pitchFamily="66" charset="0"/>
            </a:endParaRPr>
          </a:p>
          <a:p>
            <a:pPr algn="ctr"/>
            <a:r>
              <a:rPr lang="en-US" sz="3200" dirty="0" smtClean="0">
                <a:latin typeface="Comic Sans MS" pitchFamily="66" charset="0"/>
              </a:rPr>
              <a:t>Contracts are bi-lateral funding documents,  so they must be reviewed and signed by the appropriate institutional signatory authority.</a:t>
            </a:r>
          </a:p>
          <a:p>
            <a:endParaRPr lang="en-US" sz="1200" dirty="0">
              <a:solidFill>
                <a:schemeClr val="bg1">
                  <a:lumMod val="25000"/>
                </a:schemeClr>
              </a:solidFill>
              <a:latin typeface="Comic Sans MS" pitchFamily="66" charset="0"/>
            </a:endParaRPr>
          </a:p>
        </p:txBody>
      </p:sp>
      <p:sp>
        <p:nvSpPr>
          <p:cNvPr id="3" name="TextBox 2"/>
          <p:cNvSpPr txBox="1"/>
          <p:nvPr/>
        </p:nvSpPr>
        <p:spPr>
          <a:xfrm>
            <a:off x="152400" y="2667000"/>
            <a:ext cx="8915400" cy="3354765"/>
          </a:xfrm>
          <a:prstGeom prst="rect">
            <a:avLst/>
          </a:prstGeom>
          <a:noFill/>
        </p:spPr>
        <p:txBody>
          <a:bodyPr wrap="square" rtlCol="0">
            <a:spAutoFit/>
          </a:bodyPr>
          <a:lstStyle/>
          <a:p>
            <a:pPr marL="457200" indent="-457200">
              <a:buFont typeface="Wingdings" pitchFamily="2" charset="2"/>
              <a:buChar char="§"/>
            </a:pPr>
            <a:r>
              <a:rPr lang="en-US" sz="2800" dirty="0" smtClean="0">
                <a:latin typeface="Comic Sans MS" pitchFamily="66" charset="0"/>
              </a:rPr>
              <a:t>This may take some time since the SRO official must carefully review the specific </a:t>
            </a:r>
            <a:r>
              <a:rPr lang="en-US" sz="2800" dirty="0">
                <a:latin typeface="Comic Sans MS" pitchFamily="66" charset="0"/>
              </a:rPr>
              <a:t>FAR clauses </a:t>
            </a:r>
            <a:r>
              <a:rPr lang="en-US" sz="2800" dirty="0" smtClean="0">
                <a:latin typeface="Comic Sans MS" pitchFamily="66" charset="0"/>
              </a:rPr>
              <a:t>(usually included by reference) before signing. </a:t>
            </a:r>
          </a:p>
          <a:p>
            <a:endParaRPr lang="en-US" sz="800" dirty="0" smtClean="0">
              <a:latin typeface="Comic Sans MS" pitchFamily="66" charset="0"/>
            </a:endParaRPr>
          </a:p>
          <a:p>
            <a:pPr marL="457200" indent="-457200">
              <a:buFont typeface="Wingdings" pitchFamily="2" charset="2"/>
              <a:buChar char="§"/>
            </a:pPr>
            <a:r>
              <a:rPr lang="en-US" sz="2800" dirty="0" smtClean="0">
                <a:latin typeface="Comic Sans MS" pitchFamily="66" charset="0"/>
              </a:rPr>
              <a:t>The start date is often the date of the last signature.</a:t>
            </a:r>
          </a:p>
          <a:p>
            <a:endParaRPr lang="en-US" sz="800" dirty="0">
              <a:latin typeface="Comic Sans MS" pitchFamily="66" charset="0"/>
            </a:endParaRPr>
          </a:p>
          <a:p>
            <a:pPr marL="457200" indent="-457200">
              <a:buFont typeface="Wingdings" pitchFamily="2" charset="2"/>
              <a:buChar char="§"/>
            </a:pPr>
            <a:r>
              <a:rPr lang="en-US" sz="2800" dirty="0" smtClean="0">
                <a:latin typeface="Comic Sans MS" pitchFamily="66" charset="0"/>
              </a:rPr>
              <a:t>Costs incurred prior to this start date are not allowable for reimbursement.</a:t>
            </a:r>
          </a:p>
        </p:txBody>
      </p:sp>
    </p:spTree>
    <p:extLst>
      <p:ext uri="{BB962C8B-B14F-4D97-AF65-F5344CB8AC3E}">
        <p14:creationId xmlns:p14="http://schemas.microsoft.com/office/powerpoint/2010/main" val="2261623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76200" y="152400"/>
            <a:ext cx="8991600" cy="646331"/>
          </a:xfrm>
          <a:prstGeom prst="rect">
            <a:avLst/>
          </a:prstGeom>
          <a:solidFill>
            <a:schemeClr val="bg1">
              <a:lumMod val="25000"/>
            </a:schemeClr>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lvl="1" algn="ctr">
              <a:spcBef>
                <a:spcPct val="40000"/>
              </a:spcBef>
              <a:spcAft>
                <a:spcPct val="10000"/>
              </a:spcAft>
              <a:tabLst>
                <a:tab pos="349250" algn="l"/>
                <a:tab pos="749300" algn="l"/>
                <a:tab pos="800100" algn="l"/>
                <a:tab pos="1597025" algn="l"/>
              </a:tabLst>
              <a:defRPr/>
            </a:pPr>
            <a:r>
              <a:rPr lang="en-US" sz="3600" dirty="0" smtClean="0">
                <a:solidFill>
                  <a:srgbClr val="FFFFFF"/>
                </a:solidFill>
                <a:latin typeface="Comic Sans MS" pitchFamily="66" charset="0"/>
              </a:rPr>
              <a:t>Contract has </a:t>
            </a:r>
            <a:r>
              <a:rPr lang="en-US" sz="3600" u="sng" dirty="0" smtClean="0">
                <a:solidFill>
                  <a:srgbClr val="FFFFFF"/>
                </a:solidFill>
                <a:latin typeface="Comic Sans MS" pitchFamily="66" charset="0"/>
              </a:rPr>
              <a:t>Arrived</a:t>
            </a:r>
            <a:r>
              <a:rPr lang="en-US" sz="3600" dirty="0" smtClean="0">
                <a:solidFill>
                  <a:srgbClr val="FFFFFF"/>
                </a:solidFill>
                <a:latin typeface="Comic Sans MS" pitchFamily="66" charset="0"/>
              </a:rPr>
              <a:t>!</a:t>
            </a:r>
            <a:endParaRPr lang="en-US" sz="3600" b="1" dirty="0">
              <a:solidFill>
                <a:srgbClr val="FFFF00"/>
              </a:solidFill>
              <a:latin typeface="Comic Sans MS" pitchFamily="66" charset="0"/>
            </a:endParaRPr>
          </a:p>
        </p:txBody>
      </p:sp>
      <p:sp>
        <p:nvSpPr>
          <p:cNvPr id="2" name="TextBox 1"/>
          <p:cNvSpPr txBox="1"/>
          <p:nvPr/>
        </p:nvSpPr>
        <p:spPr>
          <a:xfrm>
            <a:off x="152400" y="533400"/>
            <a:ext cx="9067800" cy="1384995"/>
          </a:xfrm>
          <a:prstGeom prst="rect">
            <a:avLst/>
          </a:prstGeom>
          <a:noFill/>
        </p:spPr>
        <p:txBody>
          <a:bodyPr wrap="square" rtlCol="0">
            <a:spAutoFit/>
          </a:bodyPr>
          <a:lstStyle/>
          <a:p>
            <a:pPr algn="ctr"/>
            <a:endParaRPr lang="en-US" sz="800" dirty="0">
              <a:latin typeface="Comic Sans MS" pitchFamily="66" charset="0"/>
            </a:endParaRPr>
          </a:p>
          <a:p>
            <a:endParaRPr lang="en-US" sz="1200" dirty="0">
              <a:latin typeface="Comic Sans MS" pitchFamily="66" charset="0"/>
            </a:endParaRPr>
          </a:p>
          <a:p>
            <a:pPr algn="ctr"/>
            <a:r>
              <a:rPr lang="en-US" sz="3200" dirty="0">
                <a:latin typeface="Comic Sans MS" pitchFamily="66" charset="0"/>
              </a:rPr>
              <a:t>Contracts are usually funded incrementally, often for short periods!</a:t>
            </a:r>
          </a:p>
        </p:txBody>
      </p:sp>
      <p:sp>
        <p:nvSpPr>
          <p:cNvPr id="3" name="TextBox 2"/>
          <p:cNvSpPr txBox="1"/>
          <p:nvPr/>
        </p:nvSpPr>
        <p:spPr>
          <a:xfrm>
            <a:off x="228600" y="1524000"/>
            <a:ext cx="8763000" cy="5170646"/>
          </a:xfrm>
          <a:prstGeom prst="rect">
            <a:avLst/>
          </a:prstGeom>
          <a:noFill/>
        </p:spPr>
        <p:txBody>
          <a:bodyPr wrap="square" rtlCol="0">
            <a:spAutoFit/>
          </a:bodyPr>
          <a:lstStyle/>
          <a:p>
            <a:endParaRPr lang="en-US" sz="2800" dirty="0">
              <a:latin typeface="Comic Sans MS" pitchFamily="66" charset="0"/>
            </a:endParaRPr>
          </a:p>
          <a:p>
            <a:pPr marL="457200" indent="-457200">
              <a:buFont typeface="Wingdings" pitchFamily="2" charset="2"/>
              <a:buChar char="§"/>
            </a:pPr>
            <a:r>
              <a:rPr lang="en-US" sz="2600" dirty="0" smtClean="0">
                <a:latin typeface="Comic Sans MS" pitchFamily="66" charset="0"/>
              </a:rPr>
              <a:t>Limitation of Funds (LOF) FAR clause – The contractor agrees to not exceed the estimated cost of the contract or the established funding limit (the total amount funded to date) </a:t>
            </a:r>
            <a:r>
              <a:rPr lang="en-US" sz="2600" b="1" u="sng" dirty="0" smtClean="0">
                <a:latin typeface="Comic Sans MS" pitchFamily="66" charset="0"/>
              </a:rPr>
              <a:t>and</a:t>
            </a:r>
          </a:p>
          <a:p>
            <a:endParaRPr lang="en-US" sz="800" b="1" u="sng" dirty="0" smtClean="0">
              <a:latin typeface="Comic Sans MS" pitchFamily="66" charset="0"/>
            </a:endParaRPr>
          </a:p>
          <a:p>
            <a:pPr marL="457200" indent="-457200">
              <a:buFont typeface="Wingdings" pitchFamily="2" charset="2"/>
              <a:buChar char="§"/>
            </a:pPr>
            <a:r>
              <a:rPr lang="en-US" sz="2600" dirty="0" smtClean="0">
                <a:latin typeface="Comic Sans MS" pitchFamily="66" charset="0"/>
              </a:rPr>
              <a:t>The contractor is required to </a:t>
            </a:r>
          </a:p>
          <a:p>
            <a:r>
              <a:rPr lang="en-US" sz="2600" dirty="0" smtClean="0">
                <a:latin typeface="Comic Sans MS" pitchFamily="66" charset="0"/>
              </a:rPr>
              <a:t>     provide written notice at </a:t>
            </a:r>
          </a:p>
          <a:p>
            <a:r>
              <a:rPr lang="en-US" sz="2600" dirty="0">
                <a:latin typeface="Comic Sans MS" pitchFamily="66" charset="0"/>
              </a:rPr>
              <a:t>  </a:t>
            </a:r>
            <a:r>
              <a:rPr lang="en-US" sz="2600" dirty="0" smtClean="0">
                <a:latin typeface="Comic Sans MS" pitchFamily="66" charset="0"/>
              </a:rPr>
              <a:t>   least 60 days before the end</a:t>
            </a:r>
          </a:p>
          <a:p>
            <a:pPr marL="457200"/>
            <a:r>
              <a:rPr lang="en-US" sz="2600" dirty="0" smtClean="0">
                <a:latin typeface="Comic Sans MS" pitchFamily="66" charset="0"/>
              </a:rPr>
              <a:t>of the contract funding                                                          period of any additional funds                              required and when those funds                            would be required. </a:t>
            </a:r>
          </a:p>
          <a:p>
            <a:r>
              <a:rPr lang="en-US" sz="800" dirty="0" smtClean="0">
                <a:latin typeface="Comic Sans MS" pitchFamily="66" charset="0"/>
              </a:rPr>
              <a:t> </a:t>
            </a:r>
          </a:p>
        </p:txBody>
      </p:sp>
      <p:sp>
        <p:nvSpPr>
          <p:cNvPr id="6" name="Oval 5"/>
          <p:cNvSpPr/>
          <p:nvPr/>
        </p:nvSpPr>
        <p:spPr bwMode="auto">
          <a:xfrm>
            <a:off x="5334000" y="3200400"/>
            <a:ext cx="3733800" cy="31242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600" dirty="0">
                <a:solidFill>
                  <a:srgbClr val="FFFFFF"/>
                </a:solidFill>
                <a:latin typeface="Comic Sans MS" pitchFamily="66" charset="0"/>
              </a:rPr>
              <a:t>Since contracts are funded incrementally, these notices may be frequent!</a:t>
            </a:r>
            <a:endParaRPr lang="en-US" sz="2600" b="1" dirty="0">
              <a:solidFill>
                <a:srgbClr val="FFFFFF"/>
              </a:solidFill>
              <a:latin typeface="Comic Sans MS" pitchFamily="66" charset="0"/>
            </a:endParaRPr>
          </a:p>
        </p:txBody>
      </p:sp>
    </p:spTree>
    <p:extLst>
      <p:ext uri="{BB962C8B-B14F-4D97-AF65-F5344CB8AC3E}">
        <p14:creationId xmlns:p14="http://schemas.microsoft.com/office/powerpoint/2010/main" val="3718071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76200" y="152400"/>
            <a:ext cx="8991600" cy="646331"/>
          </a:xfrm>
          <a:prstGeom prst="rect">
            <a:avLst/>
          </a:prstGeom>
          <a:solidFill>
            <a:schemeClr val="bg1">
              <a:lumMod val="25000"/>
            </a:schemeClr>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lvl="1" algn="ctr">
              <a:spcBef>
                <a:spcPct val="40000"/>
              </a:spcBef>
              <a:spcAft>
                <a:spcPct val="10000"/>
              </a:spcAft>
              <a:tabLst>
                <a:tab pos="349250" algn="l"/>
                <a:tab pos="749300" algn="l"/>
                <a:tab pos="800100" algn="l"/>
                <a:tab pos="1597025" algn="l"/>
              </a:tabLst>
              <a:defRPr/>
            </a:pPr>
            <a:r>
              <a:rPr lang="en-US" sz="3600" dirty="0" smtClean="0">
                <a:solidFill>
                  <a:srgbClr val="FFFFFF"/>
                </a:solidFill>
                <a:latin typeface="Comic Sans MS" pitchFamily="66" charset="0"/>
              </a:rPr>
              <a:t>Contract has </a:t>
            </a:r>
            <a:r>
              <a:rPr lang="en-US" sz="3600" u="sng" dirty="0" smtClean="0">
                <a:solidFill>
                  <a:srgbClr val="FFFFFF"/>
                </a:solidFill>
                <a:latin typeface="Comic Sans MS" pitchFamily="66" charset="0"/>
              </a:rPr>
              <a:t>Arrived</a:t>
            </a:r>
            <a:r>
              <a:rPr lang="en-US" sz="3600" dirty="0" smtClean="0">
                <a:solidFill>
                  <a:srgbClr val="FFFFFF"/>
                </a:solidFill>
                <a:latin typeface="Comic Sans MS" pitchFamily="66" charset="0"/>
              </a:rPr>
              <a:t>!</a:t>
            </a:r>
            <a:endParaRPr lang="en-US" sz="3600" b="1" dirty="0">
              <a:solidFill>
                <a:srgbClr val="FFFF00"/>
              </a:solidFill>
              <a:latin typeface="Comic Sans MS" pitchFamily="66" charset="0"/>
            </a:endParaRPr>
          </a:p>
        </p:txBody>
      </p:sp>
      <p:sp>
        <p:nvSpPr>
          <p:cNvPr id="2" name="TextBox 1"/>
          <p:cNvSpPr txBox="1"/>
          <p:nvPr/>
        </p:nvSpPr>
        <p:spPr>
          <a:xfrm>
            <a:off x="152400" y="533400"/>
            <a:ext cx="9067800" cy="1384995"/>
          </a:xfrm>
          <a:prstGeom prst="rect">
            <a:avLst/>
          </a:prstGeom>
          <a:noFill/>
        </p:spPr>
        <p:txBody>
          <a:bodyPr wrap="square" rtlCol="0">
            <a:spAutoFit/>
          </a:bodyPr>
          <a:lstStyle/>
          <a:p>
            <a:pPr algn="ctr"/>
            <a:endParaRPr lang="en-US" sz="800" dirty="0">
              <a:latin typeface="Comic Sans MS" pitchFamily="66" charset="0"/>
            </a:endParaRPr>
          </a:p>
          <a:p>
            <a:endParaRPr lang="en-US" sz="1200" dirty="0">
              <a:latin typeface="Comic Sans MS" pitchFamily="66" charset="0"/>
            </a:endParaRPr>
          </a:p>
          <a:p>
            <a:pPr algn="ctr"/>
            <a:r>
              <a:rPr lang="en-US" sz="3200" dirty="0">
                <a:latin typeface="Comic Sans MS" pitchFamily="66" charset="0"/>
              </a:rPr>
              <a:t>Contracts are usually funded incrementally, often for short periods!</a:t>
            </a:r>
          </a:p>
        </p:txBody>
      </p:sp>
      <p:sp>
        <p:nvSpPr>
          <p:cNvPr id="3" name="TextBox 2"/>
          <p:cNvSpPr txBox="1"/>
          <p:nvPr/>
        </p:nvSpPr>
        <p:spPr>
          <a:xfrm>
            <a:off x="228600" y="1524000"/>
            <a:ext cx="8763000" cy="5170646"/>
          </a:xfrm>
          <a:prstGeom prst="rect">
            <a:avLst/>
          </a:prstGeom>
          <a:noFill/>
        </p:spPr>
        <p:txBody>
          <a:bodyPr wrap="square" rtlCol="0">
            <a:spAutoFit/>
          </a:bodyPr>
          <a:lstStyle/>
          <a:p>
            <a:endParaRPr lang="en-US" sz="2800" dirty="0">
              <a:latin typeface="Comic Sans MS" pitchFamily="66" charset="0"/>
            </a:endParaRPr>
          </a:p>
          <a:p>
            <a:pPr marL="457200" indent="-457200">
              <a:buFont typeface="Wingdings" pitchFamily="2" charset="2"/>
              <a:buChar char="§"/>
            </a:pPr>
            <a:r>
              <a:rPr lang="en-US" sz="2600" dirty="0" smtClean="0">
                <a:latin typeface="Comic Sans MS" pitchFamily="66" charset="0"/>
              </a:rPr>
              <a:t>Limitation of Funds (LOF) FAR clause – The contractor agrees to not exceed the estimated cost of the contract or the established funding limit (the total amount funded to date) </a:t>
            </a:r>
            <a:r>
              <a:rPr lang="en-US" sz="2600" b="1" u="sng" dirty="0" smtClean="0">
                <a:latin typeface="Comic Sans MS" pitchFamily="66" charset="0"/>
              </a:rPr>
              <a:t>and</a:t>
            </a:r>
          </a:p>
          <a:p>
            <a:endParaRPr lang="en-US" sz="800" b="1" u="sng" dirty="0" smtClean="0">
              <a:latin typeface="Comic Sans MS" pitchFamily="66" charset="0"/>
            </a:endParaRPr>
          </a:p>
          <a:p>
            <a:pPr marL="457200" indent="-457200">
              <a:buFont typeface="Wingdings" pitchFamily="2" charset="2"/>
              <a:buChar char="§"/>
            </a:pPr>
            <a:r>
              <a:rPr lang="en-US" sz="2600" dirty="0" smtClean="0">
                <a:latin typeface="Comic Sans MS" pitchFamily="66" charset="0"/>
              </a:rPr>
              <a:t>The contractor is required to </a:t>
            </a:r>
          </a:p>
          <a:p>
            <a:r>
              <a:rPr lang="en-US" sz="2600" dirty="0" smtClean="0">
                <a:latin typeface="Comic Sans MS" pitchFamily="66" charset="0"/>
              </a:rPr>
              <a:t>     provide written notice at </a:t>
            </a:r>
          </a:p>
          <a:p>
            <a:r>
              <a:rPr lang="en-US" sz="2600" dirty="0">
                <a:latin typeface="Comic Sans MS" pitchFamily="66" charset="0"/>
              </a:rPr>
              <a:t>  </a:t>
            </a:r>
            <a:r>
              <a:rPr lang="en-US" sz="2600" dirty="0" smtClean="0">
                <a:latin typeface="Comic Sans MS" pitchFamily="66" charset="0"/>
              </a:rPr>
              <a:t>   least 60 days before the end</a:t>
            </a:r>
          </a:p>
          <a:p>
            <a:pPr marL="457200"/>
            <a:r>
              <a:rPr lang="en-US" sz="2600" dirty="0" smtClean="0">
                <a:latin typeface="Comic Sans MS" pitchFamily="66" charset="0"/>
              </a:rPr>
              <a:t>of the contract funding                                                          period of any additional funds                              required and when those funds                            would be required. </a:t>
            </a:r>
          </a:p>
          <a:p>
            <a:r>
              <a:rPr lang="en-US" sz="800" dirty="0" smtClean="0">
                <a:latin typeface="Comic Sans MS" pitchFamily="66" charset="0"/>
              </a:rPr>
              <a:t> </a:t>
            </a:r>
          </a:p>
        </p:txBody>
      </p:sp>
      <p:sp>
        <p:nvSpPr>
          <p:cNvPr id="6" name="Oval 5"/>
          <p:cNvSpPr/>
          <p:nvPr/>
        </p:nvSpPr>
        <p:spPr bwMode="auto">
          <a:xfrm>
            <a:off x="5334000" y="3200400"/>
            <a:ext cx="3733800" cy="31242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500" dirty="0" smtClean="0">
                <a:solidFill>
                  <a:srgbClr val="FFFFFF"/>
                </a:solidFill>
                <a:latin typeface="Comic Sans MS" pitchFamily="66" charset="0"/>
              </a:rPr>
              <a:t>USAID project for $20m with only $50K funded required immediate notice!</a:t>
            </a:r>
            <a:endParaRPr lang="en-US" sz="2500" b="1" dirty="0">
              <a:solidFill>
                <a:srgbClr val="FFFFFF"/>
              </a:solidFill>
              <a:latin typeface="Comic Sans MS" pitchFamily="66" charset="0"/>
            </a:endParaRPr>
          </a:p>
        </p:txBody>
      </p:sp>
    </p:spTree>
    <p:extLst>
      <p:ext uri="{BB962C8B-B14F-4D97-AF65-F5344CB8AC3E}">
        <p14:creationId xmlns:p14="http://schemas.microsoft.com/office/powerpoint/2010/main" val="620856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76200"/>
            <a:ext cx="8686800" cy="1661993"/>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lvl="1" algn="ctr">
              <a:spcBef>
                <a:spcPct val="40000"/>
              </a:spcBef>
              <a:spcAft>
                <a:spcPct val="10000"/>
              </a:spcAft>
              <a:tabLst>
                <a:tab pos="349250" algn="l"/>
                <a:tab pos="749300" algn="l"/>
                <a:tab pos="800100" algn="l"/>
                <a:tab pos="1597025" algn="l"/>
              </a:tabLst>
              <a:defRPr/>
            </a:pPr>
            <a:r>
              <a:rPr lang="en-US" sz="3400" dirty="0">
                <a:solidFill>
                  <a:srgbClr val="FFFFFF"/>
                </a:solidFill>
                <a:latin typeface="Comic Sans MS" pitchFamily="66" charset="0"/>
              </a:rPr>
              <a:t>Y</a:t>
            </a:r>
            <a:r>
              <a:rPr lang="en-US" sz="3400" dirty="0" smtClean="0">
                <a:solidFill>
                  <a:srgbClr val="FFFFFF"/>
                </a:solidFill>
                <a:latin typeface="Comic Sans MS" pitchFamily="66" charset="0"/>
              </a:rPr>
              <a:t>our </a:t>
            </a:r>
            <a:r>
              <a:rPr lang="en-US" sz="3400" dirty="0">
                <a:solidFill>
                  <a:srgbClr val="FFFFFF"/>
                </a:solidFill>
                <a:latin typeface="Comic Sans MS" pitchFamily="66" charset="0"/>
              </a:rPr>
              <a:t>NSF PM </a:t>
            </a:r>
            <a:r>
              <a:rPr lang="en-US" sz="3400" dirty="0" smtClean="0">
                <a:solidFill>
                  <a:srgbClr val="FFFFFF"/>
                </a:solidFill>
                <a:latin typeface="Comic Sans MS" pitchFamily="66" charset="0"/>
              </a:rPr>
              <a:t>has informed </a:t>
            </a:r>
            <a:r>
              <a:rPr lang="en-US" sz="3400" dirty="0">
                <a:solidFill>
                  <a:srgbClr val="FFFFFF"/>
                </a:solidFill>
                <a:latin typeface="Comic Sans MS" pitchFamily="66" charset="0"/>
              </a:rPr>
              <a:t>you the proposal you submitted 5 months ago </a:t>
            </a:r>
            <a:r>
              <a:rPr lang="en-US" sz="3400" dirty="0" smtClean="0">
                <a:solidFill>
                  <a:srgbClr val="FFFFFF"/>
                </a:solidFill>
                <a:latin typeface="Comic Sans MS" pitchFamily="66" charset="0"/>
              </a:rPr>
              <a:t>has been </a:t>
            </a:r>
            <a:r>
              <a:rPr lang="en-US" sz="3400" dirty="0">
                <a:solidFill>
                  <a:srgbClr val="FFFFFF"/>
                </a:solidFill>
                <a:latin typeface="Comic Sans MS" pitchFamily="66" charset="0"/>
              </a:rPr>
              <a:t>recommended for funding.</a:t>
            </a:r>
            <a:endParaRPr lang="en-US" sz="3400" b="1" dirty="0">
              <a:solidFill>
                <a:srgbClr val="FFFFFF"/>
              </a:solidFill>
              <a:latin typeface="Comic Sans MS" pitchFamily="66" charset="0"/>
            </a:endParaRPr>
          </a:p>
        </p:txBody>
      </p:sp>
      <p:sp>
        <p:nvSpPr>
          <p:cNvPr id="838660" name="Text Box 4"/>
          <p:cNvSpPr txBox="1">
            <a:spLocks noChangeArrowheads="1"/>
          </p:cNvSpPr>
          <p:nvPr/>
        </p:nvSpPr>
        <p:spPr bwMode="auto">
          <a:xfrm>
            <a:off x="-152400" y="1621334"/>
            <a:ext cx="9144000" cy="523220"/>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lvl="1">
              <a:spcBef>
                <a:spcPct val="40000"/>
              </a:spcBef>
              <a:spcAft>
                <a:spcPct val="10000"/>
              </a:spcAft>
              <a:tabLst>
                <a:tab pos="349250" algn="l"/>
                <a:tab pos="749300" algn="l"/>
                <a:tab pos="800100" algn="l"/>
                <a:tab pos="1597025" algn="l"/>
              </a:tabLst>
              <a:defRPr/>
            </a:pPr>
            <a:r>
              <a:rPr lang="en-US" sz="2800" dirty="0">
                <a:latin typeface="Comic Sans MS" pitchFamily="66" charset="0"/>
              </a:rPr>
              <a:t>	</a:t>
            </a:r>
            <a:endParaRPr lang="en-US" sz="2800" b="1" dirty="0" smtClean="0">
              <a:solidFill>
                <a:srgbClr val="FFFFFF"/>
              </a:solidFill>
              <a:latin typeface="Comic Sans MS" pitchFamily="66" charset="0"/>
            </a:endParaRPr>
          </a:p>
        </p:txBody>
      </p:sp>
      <p:sp>
        <p:nvSpPr>
          <p:cNvPr id="2" name="TextBox 1"/>
          <p:cNvSpPr txBox="1"/>
          <p:nvPr/>
        </p:nvSpPr>
        <p:spPr>
          <a:xfrm>
            <a:off x="342900" y="2144554"/>
            <a:ext cx="8458200" cy="4308872"/>
          </a:xfrm>
          <a:prstGeom prst="rect">
            <a:avLst/>
          </a:prstGeom>
          <a:noFill/>
        </p:spPr>
        <p:txBody>
          <a:bodyPr wrap="square" rtlCol="0">
            <a:spAutoFit/>
          </a:bodyPr>
          <a:lstStyle/>
          <a:p>
            <a:pPr algn="ctr"/>
            <a:r>
              <a:rPr lang="en-US" sz="3000" b="1" dirty="0" smtClean="0">
                <a:solidFill>
                  <a:srgbClr val="C00000"/>
                </a:solidFill>
                <a:latin typeface="Comic Sans MS" pitchFamily="66" charset="0"/>
              </a:rPr>
              <a:t>Great News: But there’s so much to do!</a:t>
            </a:r>
          </a:p>
          <a:p>
            <a:pPr algn="ctr"/>
            <a:r>
              <a:rPr lang="en-US" sz="1000" b="1" dirty="0" smtClean="0">
                <a:solidFill>
                  <a:srgbClr val="C00000"/>
                </a:solidFill>
                <a:latin typeface="Comic Sans MS" pitchFamily="66" charset="0"/>
              </a:rPr>
              <a:t> </a:t>
            </a:r>
          </a:p>
          <a:p>
            <a:endParaRPr lang="en-US" sz="800" dirty="0" smtClean="0">
              <a:latin typeface="Comic Sans MS" pitchFamily="66" charset="0"/>
            </a:endParaRPr>
          </a:p>
          <a:p>
            <a:pPr marL="342900" indent="-342900">
              <a:buFont typeface="Arial" pitchFamily="34" charset="0"/>
              <a:buChar char="•"/>
            </a:pPr>
            <a:r>
              <a:rPr lang="en-US" sz="2800" dirty="0" smtClean="0">
                <a:latin typeface="Comic Sans MS" pitchFamily="66" charset="0"/>
              </a:rPr>
              <a:t>Order the computer that was in the budget</a:t>
            </a:r>
            <a:r>
              <a:rPr lang="en-US" sz="2800" dirty="0">
                <a:latin typeface="Comic Sans MS" pitchFamily="66" charset="0"/>
              </a:rPr>
              <a:t>.</a:t>
            </a:r>
            <a:r>
              <a:rPr lang="en-US" sz="2800" dirty="0" smtClean="0">
                <a:latin typeface="Comic Sans MS" pitchFamily="66" charset="0"/>
              </a:rPr>
              <a:t> </a:t>
            </a:r>
          </a:p>
          <a:p>
            <a:r>
              <a:rPr lang="en-US" sz="1000" dirty="0" smtClean="0">
                <a:latin typeface="Comic Sans MS" pitchFamily="66" charset="0"/>
              </a:rPr>
              <a:t> </a:t>
            </a:r>
          </a:p>
          <a:p>
            <a:pPr marL="342900" indent="-342900">
              <a:buFont typeface="Arial" pitchFamily="34" charset="0"/>
              <a:buChar char="•"/>
            </a:pPr>
            <a:r>
              <a:rPr lang="en-US" sz="2800" dirty="0" smtClean="0">
                <a:latin typeface="Comic Sans MS" pitchFamily="66" charset="0"/>
              </a:rPr>
              <a:t>Register for the conference next month. </a:t>
            </a:r>
          </a:p>
          <a:p>
            <a:endParaRPr lang="en-US" sz="1000" dirty="0">
              <a:latin typeface="Comic Sans MS" pitchFamily="66" charset="0"/>
            </a:endParaRPr>
          </a:p>
          <a:p>
            <a:pPr marL="342900" indent="-342900">
              <a:buFont typeface="Arial" pitchFamily="34" charset="0"/>
              <a:buChar char="•"/>
            </a:pPr>
            <a:r>
              <a:rPr lang="en-US" sz="2800" dirty="0" smtClean="0">
                <a:latin typeface="Comic Sans MS" pitchFamily="66" charset="0"/>
              </a:rPr>
              <a:t>Hire that postdoc from France before she “gets away.”</a:t>
            </a:r>
          </a:p>
          <a:p>
            <a:r>
              <a:rPr lang="en-US" sz="1000" dirty="0" smtClean="0">
                <a:latin typeface="Comic Sans MS" pitchFamily="66" charset="0"/>
              </a:rPr>
              <a:t> </a:t>
            </a:r>
          </a:p>
          <a:p>
            <a:pPr marL="342900" indent="-342900">
              <a:buFont typeface="Arial" pitchFamily="34" charset="0"/>
              <a:buChar char="•"/>
            </a:pPr>
            <a:r>
              <a:rPr lang="en-US" sz="2800" dirty="0" smtClean="0">
                <a:latin typeface="Comic Sans MS" pitchFamily="66" charset="0"/>
              </a:rPr>
              <a:t>And hallelujah – your personal finances have improved because you’ll get summer salary after all!</a:t>
            </a:r>
            <a:endParaRPr lang="en-US" sz="2800" dirty="0">
              <a:latin typeface="Comic Sans MS" pitchFamily="66" charset="0"/>
            </a:endParaRPr>
          </a:p>
        </p:txBody>
      </p:sp>
      <p:sp>
        <p:nvSpPr>
          <p:cNvPr id="3" name="TextBox 2"/>
          <p:cNvSpPr txBox="1"/>
          <p:nvPr/>
        </p:nvSpPr>
        <p:spPr>
          <a:xfrm>
            <a:off x="138762" y="3276600"/>
            <a:ext cx="8763938" cy="1200329"/>
          </a:xfrm>
          <a:prstGeom prst="rect">
            <a:avLst/>
          </a:prstGeom>
          <a:solidFill>
            <a:schemeClr val="bg1">
              <a:lumMod val="25000"/>
            </a:schemeClr>
          </a:solidFill>
          <a:ln w="57150">
            <a:solidFill>
              <a:schemeClr val="tx1"/>
            </a:solidFill>
          </a:ln>
          <a:scene3d>
            <a:camera prst="isometricOffAxis1Right"/>
            <a:lightRig rig="threePt" dir="t"/>
          </a:scene3d>
        </p:spPr>
        <p:txBody>
          <a:bodyPr wrap="none" rtlCol="0">
            <a:spAutoFit/>
          </a:bodyPr>
          <a:lstStyle/>
          <a:p>
            <a:r>
              <a:rPr lang="en-US" sz="7200" dirty="0" smtClean="0">
                <a:solidFill>
                  <a:srgbClr val="FFFFFF"/>
                </a:solidFill>
                <a:latin typeface="Comic Sans MS" pitchFamily="66" charset="0"/>
              </a:rPr>
              <a:t>What’s wrong here?</a:t>
            </a:r>
            <a:endParaRPr lang="en-US" sz="7200" dirty="0">
              <a:solidFill>
                <a:srgbClr val="FFFFFF"/>
              </a:solidFill>
              <a:latin typeface="Comic Sans MS" pitchFamily="66" charset="0"/>
            </a:endParaRPr>
          </a:p>
        </p:txBody>
      </p:sp>
    </p:spTree>
    <p:extLst>
      <p:ext uri="{BB962C8B-B14F-4D97-AF65-F5344CB8AC3E}">
        <p14:creationId xmlns:p14="http://schemas.microsoft.com/office/powerpoint/2010/main" val="3180279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n-US" sz="4000" dirty="0" smtClean="0">
                <a:solidFill>
                  <a:srgbClr val="FFFFFF"/>
                </a:solidFill>
                <a:latin typeface="Comic Sans MS" pitchFamily="66" charset="0"/>
              </a:rPr>
              <a:t>A-110 Administrative Requirements</a:t>
            </a:r>
            <a:endParaRPr lang="en-US" sz="4000" dirty="0">
              <a:solidFill>
                <a:srgbClr val="FFFFFF"/>
              </a:solidFill>
              <a:latin typeface="Comic Sans MS" pitchFamily="66" charset="0"/>
            </a:endParaRPr>
          </a:p>
        </p:txBody>
      </p:sp>
      <p:sp>
        <p:nvSpPr>
          <p:cNvPr id="11269" name="Text Box 3"/>
          <p:cNvSpPr txBox="1">
            <a:spLocks noChangeArrowheads="1"/>
          </p:cNvSpPr>
          <p:nvPr/>
        </p:nvSpPr>
        <p:spPr bwMode="auto">
          <a:xfrm>
            <a:off x="76200" y="1295400"/>
            <a:ext cx="8915400" cy="4679743"/>
          </a:xfrm>
          <a:prstGeom prst="rect">
            <a:avLst/>
          </a:prstGeom>
          <a:noFill/>
          <a:ln w="9525">
            <a:noFill/>
            <a:miter lim="800000"/>
            <a:headEnd/>
            <a:tailEnd/>
          </a:ln>
        </p:spPr>
        <p:txBody>
          <a:bodyPr>
            <a:spAutoFit/>
          </a:bodyPr>
          <a:lstStyle/>
          <a:p>
            <a:pPr lvl="1">
              <a:spcAft>
                <a:spcPct val="10000"/>
              </a:spcAft>
              <a:buClr>
                <a:srgbClr val="C00000"/>
              </a:buClr>
              <a:buFont typeface="Wingdings" pitchFamily="2" charset="2"/>
              <a:buChar char="q"/>
              <a:tabLst>
                <a:tab pos="349250" algn="l"/>
                <a:tab pos="1260475" algn="l"/>
              </a:tabLst>
            </a:pPr>
            <a:r>
              <a:rPr lang="en-US" sz="2400" dirty="0">
                <a:latin typeface="Comic Sans MS" pitchFamily="66" charset="0"/>
              </a:rPr>
              <a:t> </a:t>
            </a:r>
            <a:r>
              <a:rPr lang="en-US" sz="2400" dirty="0" smtClean="0">
                <a:latin typeface="Comic Sans MS" pitchFamily="66" charset="0"/>
              </a:rPr>
              <a:t> Financial Management Systems</a:t>
            </a:r>
          </a:p>
          <a:p>
            <a:pPr lvl="1">
              <a:spcAft>
                <a:spcPct val="10000"/>
              </a:spcAft>
              <a:buClr>
                <a:srgbClr val="C00000"/>
              </a:buClr>
              <a:buFont typeface="Wingdings" pitchFamily="2" charset="2"/>
              <a:buChar char="q"/>
              <a:tabLst>
                <a:tab pos="349250" algn="l"/>
                <a:tab pos="1260475" algn="l"/>
              </a:tabLst>
            </a:pPr>
            <a:r>
              <a:rPr lang="en-US" sz="2400" dirty="0" smtClean="0">
                <a:latin typeface="Comic Sans MS" pitchFamily="66" charset="0"/>
              </a:rPr>
              <a:t>  Procurement </a:t>
            </a:r>
            <a:r>
              <a:rPr lang="en-US" sz="2400" dirty="0">
                <a:latin typeface="Comic Sans MS" pitchFamily="66" charset="0"/>
              </a:rPr>
              <a:t>Standards </a:t>
            </a:r>
            <a:endParaRPr lang="en-US" sz="2400" dirty="0" smtClean="0">
              <a:latin typeface="Comic Sans MS" pitchFamily="66" charset="0"/>
            </a:endParaRPr>
          </a:p>
          <a:p>
            <a:pPr lvl="1">
              <a:spcAft>
                <a:spcPct val="10000"/>
              </a:spcAft>
              <a:buClr>
                <a:srgbClr val="C00000"/>
              </a:buClr>
              <a:buFont typeface="Wingdings" pitchFamily="2" charset="2"/>
              <a:buChar char="q"/>
              <a:tabLst>
                <a:tab pos="349250" algn="l"/>
                <a:tab pos="1260475" algn="l"/>
              </a:tabLst>
            </a:pPr>
            <a:r>
              <a:rPr lang="en-US" sz="2400" dirty="0">
                <a:latin typeface="Comic Sans MS" pitchFamily="66" charset="0"/>
              </a:rPr>
              <a:t> </a:t>
            </a:r>
            <a:r>
              <a:rPr lang="en-US" sz="2400" dirty="0" smtClean="0">
                <a:latin typeface="Comic Sans MS" pitchFamily="66" charset="0"/>
              </a:rPr>
              <a:t> Program Income</a:t>
            </a:r>
          </a:p>
          <a:p>
            <a:pPr lvl="1">
              <a:spcAft>
                <a:spcPct val="10000"/>
              </a:spcAft>
              <a:buClr>
                <a:srgbClr val="C00000"/>
              </a:buClr>
              <a:buFont typeface="Wingdings" pitchFamily="2" charset="2"/>
              <a:buChar char="q"/>
              <a:tabLst>
                <a:tab pos="349250" algn="l"/>
                <a:tab pos="1260475" algn="l"/>
              </a:tabLst>
            </a:pPr>
            <a:r>
              <a:rPr lang="en-US" sz="2400" dirty="0" smtClean="0">
                <a:latin typeface="Comic Sans MS" pitchFamily="66" charset="0"/>
              </a:rPr>
              <a:t>  Equipment</a:t>
            </a:r>
          </a:p>
          <a:p>
            <a:pPr lvl="1">
              <a:spcAft>
                <a:spcPct val="10000"/>
              </a:spcAft>
              <a:buClr>
                <a:srgbClr val="C00000"/>
              </a:buClr>
              <a:buFont typeface="Wingdings" pitchFamily="2" charset="2"/>
              <a:buChar char="q"/>
              <a:tabLst>
                <a:tab pos="349250" algn="l"/>
                <a:tab pos="1260475" algn="l"/>
              </a:tabLst>
            </a:pPr>
            <a:r>
              <a:rPr lang="en-US" sz="2400" dirty="0" smtClean="0">
                <a:latin typeface="Comic Sans MS" pitchFamily="66" charset="0"/>
              </a:rPr>
              <a:t>  Intangible Property: Patents, Copyright and Data </a:t>
            </a:r>
          </a:p>
          <a:p>
            <a:pPr lvl="1">
              <a:spcAft>
                <a:spcPct val="10000"/>
              </a:spcAft>
              <a:buClr>
                <a:srgbClr val="C00000"/>
              </a:buClr>
              <a:buFont typeface="Wingdings" pitchFamily="2" charset="2"/>
              <a:buChar char="q"/>
              <a:tabLst>
                <a:tab pos="349250" algn="l"/>
                <a:tab pos="1260475" algn="l"/>
              </a:tabLst>
            </a:pPr>
            <a:r>
              <a:rPr lang="en-US" sz="2400" dirty="0" smtClean="0">
                <a:latin typeface="Comic Sans MS" pitchFamily="66" charset="0"/>
              </a:rPr>
              <a:t>  Reports and Records (Performance and Financial)</a:t>
            </a:r>
          </a:p>
          <a:p>
            <a:pPr lvl="1">
              <a:spcAft>
                <a:spcPct val="10000"/>
              </a:spcAft>
              <a:buClr>
                <a:srgbClr val="C00000"/>
              </a:buClr>
              <a:buFont typeface="Wingdings" pitchFamily="2" charset="2"/>
              <a:buChar char="q"/>
              <a:tabLst>
                <a:tab pos="349250" algn="l"/>
                <a:tab pos="1260475" algn="l"/>
              </a:tabLst>
            </a:pPr>
            <a:r>
              <a:rPr lang="en-US" sz="2400" dirty="0" smtClean="0">
                <a:latin typeface="Comic Sans MS" pitchFamily="66" charset="0"/>
              </a:rPr>
              <a:t>  Termination</a:t>
            </a:r>
          </a:p>
          <a:p>
            <a:pPr lvl="1">
              <a:spcAft>
                <a:spcPct val="10000"/>
              </a:spcAft>
              <a:buClr>
                <a:srgbClr val="C00000"/>
              </a:buClr>
              <a:buFont typeface="Wingdings" pitchFamily="2" charset="2"/>
              <a:buChar char="q"/>
              <a:tabLst>
                <a:tab pos="349250" algn="l"/>
                <a:tab pos="1260475" algn="l"/>
              </a:tabLst>
            </a:pPr>
            <a:r>
              <a:rPr lang="en-US" sz="2400" dirty="0" smtClean="0">
                <a:latin typeface="Comic Sans MS" pitchFamily="66" charset="0"/>
              </a:rPr>
              <a:t>  Close-Out</a:t>
            </a:r>
          </a:p>
          <a:p>
            <a:pPr lvl="1">
              <a:spcAft>
                <a:spcPct val="10000"/>
              </a:spcAft>
              <a:buClr>
                <a:srgbClr val="C00000"/>
              </a:buClr>
              <a:buFont typeface="Wingdings" pitchFamily="2" charset="2"/>
              <a:buChar char="q"/>
              <a:tabLst>
                <a:tab pos="349250" algn="l"/>
                <a:tab pos="1260475" algn="l"/>
              </a:tabLst>
            </a:pPr>
            <a:r>
              <a:rPr lang="en-US" sz="2400" dirty="0" smtClean="0">
                <a:latin typeface="Comic Sans MS" pitchFamily="66" charset="0"/>
              </a:rPr>
              <a:t>  Cost Sharing</a:t>
            </a:r>
          </a:p>
          <a:p>
            <a:pPr lvl="1">
              <a:spcAft>
                <a:spcPct val="10000"/>
              </a:spcAft>
              <a:buClr>
                <a:srgbClr val="C00000"/>
              </a:buClr>
              <a:buFont typeface="Wingdings" pitchFamily="2" charset="2"/>
              <a:buChar char="q"/>
              <a:tabLst>
                <a:tab pos="349250" algn="l"/>
                <a:tab pos="1260475" algn="l"/>
              </a:tabLst>
            </a:pPr>
            <a:r>
              <a:rPr lang="en-US" sz="2400" dirty="0">
                <a:latin typeface="Comic Sans MS" pitchFamily="66" charset="0"/>
              </a:rPr>
              <a:t> </a:t>
            </a:r>
            <a:r>
              <a:rPr lang="en-US" sz="2400" dirty="0" smtClean="0">
                <a:latin typeface="Comic Sans MS" pitchFamily="66" charset="0"/>
              </a:rPr>
              <a:t> Recharge Centers</a:t>
            </a:r>
          </a:p>
          <a:p>
            <a:pPr marL="406400" indent="-406400">
              <a:spcBef>
                <a:spcPct val="10000"/>
              </a:spcBef>
              <a:spcAft>
                <a:spcPct val="10000"/>
              </a:spcAft>
              <a:tabLst>
                <a:tab pos="349250" algn="l"/>
                <a:tab pos="1260475" algn="l"/>
              </a:tabLst>
            </a:pPr>
            <a:endParaRPr lang="en-US" sz="3100" dirty="0">
              <a:latin typeface="Comic Sans MS" pitchFamily="66" charset="0"/>
            </a:endParaRPr>
          </a:p>
        </p:txBody>
      </p:sp>
      <p:sp>
        <p:nvSpPr>
          <p:cNvPr id="2" name="TextBox 1"/>
          <p:cNvSpPr txBox="1"/>
          <p:nvPr/>
        </p:nvSpPr>
        <p:spPr>
          <a:xfrm>
            <a:off x="4191000" y="4191000"/>
            <a:ext cx="4114800" cy="1938992"/>
          </a:xfrm>
          <a:prstGeom prst="rect">
            <a:avLst/>
          </a:prstGeom>
          <a:solidFill>
            <a:srgbClr val="FFFF00"/>
          </a:solidFill>
          <a:ln w="38100">
            <a:solidFill>
              <a:schemeClr val="tx1"/>
            </a:solidFill>
          </a:ln>
        </p:spPr>
        <p:txBody>
          <a:bodyPr wrap="square" rtlCol="0">
            <a:spAutoFit/>
          </a:bodyPr>
          <a:lstStyle/>
          <a:p>
            <a:r>
              <a:rPr lang="en-US" sz="2400" dirty="0" smtClean="0">
                <a:latin typeface="Comic Sans MS" pitchFamily="66" charset="0"/>
              </a:rPr>
              <a:t>A-110 applies to grants and cooperative agreements only.  We’ll compare and contrast with FAR contract rules as we go! </a:t>
            </a:r>
            <a:endParaRPr lang="en-US" sz="2400" dirty="0">
              <a:latin typeface="Comic Sans MS" pitchFamily="66" charset="0"/>
            </a:endParaRPr>
          </a:p>
        </p:txBody>
      </p:sp>
    </p:spTree>
    <p:extLst>
      <p:ext uri="{BB962C8B-B14F-4D97-AF65-F5344CB8AC3E}">
        <p14:creationId xmlns:p14="http://schemas.microsoft.com/office/powerpoint/2010/main" val="1496147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000" dirty="0" smtClean="0">
                <a:solidFill>
                  <a:srgbClr val="FFFFFF"/>
                </a:solidFill>
                <a:latin typeface="Comic Sans MS" pitchFamily="66" charset="0"/>
              </a:rPr>
              <a:t>Financial Management Systems</a:t>
            </a:r>
            <a:endParaRPr lang="en-US" sz="4000" dirty="0">
              <a:solidFill>
                <a:srgbClr val="FFFFFF"/>
              </a:solidFill>
              <a:latin typeface="Comic Sans MS" pitchFamily="66" charset="0"/>
            </a:endParaRPr>
          </a:p>
        </p:txBody>
      </p:sp>
      <p:sp>
        <p:nvSpPr>
          <p:cNvPr id="838660" name="Text Box 4"/>
          <p:cNvSpPr txBox="1">
            <a:spLocks noChangeArrowheads="1"/>
          </p:cNvSpPr>
          <p:nvPr/>
        </p:nvSpPr>
        <p:spPr bwMode="auto">
          <a:xfrm>
            <a:off x="0" y="1383536"/>
            <a:ext cx="9220200" cy="3693319"/>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marL="455612" lvl="1">
              <a:tabLst>
                <a:tab pos="1944688" algn="l"/>
              </a:tabLst>
              <a:defRPr/>
            </a:pPr>
            <a:r>
              <a:rPr lang="en-US" sz="3200" u="sng" dirty="0" smtClean="0">
                <a:latin typeface="Comic Sans MS" pitchFamily="66" charset="0"/>
              </a:rPr>
              <a:t>Remember</a:t>
            </a:r>
            <a:r>
              <a:rPr lang="en-US" sz="3200" dirty="0" smtClean="0">
                <a:latin typeface="Comic Sans MS" pitchFamily="66" charset="0"/>
              </a:rPr>
              <a:t> -  A-21 requires that university accounting systems:</a:t>
            </a:r>
          </a:p>
          <a:p>
            <a:pPr marL="455612" lvl="1">
              <a:tabLst>
                <a:tab pos="1944688" algn="l"/>
              </a:tabLst>
              <a:defRPr/>
            </a:pPr>
            <a:r>
              <a:rPr lang="en-US" sz="1000" dirty="0" smtClean="0">
                <a:latin typeface="Comic Sans MS" pitchFamily="66" charset="0"/>
              </a:rPr>
              <a:t> </a:t>
            </a:r>
          </a:p>
          <a:p>
            <a:pPr marL="912812" lvl="1" indent="-457200">
              <a:buFont typeface="Wingdings" pitchFamily="2" charset="2"/>
              <a:buChar char="ü"/>
              <a:tabLst>
                <a:tab pos="1944688" algn="l"/>
              </a:tabLst>
              <a:defRPr/>
            </a:pPr>
            <a:r>
              <a:rPr lang="en-US" sz="3000" dirty="0" smtClean="0">
                <a:latin typeface="Comic Sans MS" pitchFamily="66" charset="0"/>
              </a:rPr>
              <a:t>Allow </a:t>
            </a:r>
            <a:r>
              <a:rPr lang="en-US" sz="3000" dirty="0">
                <a:latin typeface="Comic Sans MS" pitchFamily="66" charset="0"/>
              </a:rPr>
              <a:t>for the assignment of costs to various institutional functions consistent with A-21 definitions.</a:t>
            </a:r>
          </a:p>
          <a:p>
            <a:pPr marL="627062" lvl="1" indent="-171450">
              <a:buFont typeface="Wingdings" pitchFamily="2" charset="2"/>
              <a:buChar char="ü"/>
              <a:tabLst>
                <a:tab pos="1944688" algn="l"/>
              </a:tabLst>
              <a:defRPr/>
            </a:pPr>
            <a:endParaRPr lang="en-US" sz="1000" dirty="0">
              <a:latin typeface="Comic Sans MS" pitchFamily="66" charset="0"/>
            </a:endParaRPr>
          </a:p>
          <a:p>
            <a:pPr marL="912812" lvl="1" indent="-457200">
              <a:buFont typeface="Wingdings" pitchFamily="2" charset="2"/>
              <a:buChar char="ü"/>
              <a:tabLst>
                <a:tab pos="1944688" algn="l"/>
              </a:tabLst>
              <a:defRPr/>
            </a:pPr>
            <a:r>
              <a:rPr lang="en-US" sz="3000" dirty="0">
                <a:latin typeface="Comic Sans MS" pitchFamily="66" charset="0"/>
              </a:rPr>
              <a:t>Allow for unallowable as well as allowable costs to be tracked</a:t>
            </a:r>
            <a:r>
              <a:rPr lang="en-US" sz="3000" dirty="0" smtClean="0">
                <a:latin typeface="Comic Sans MS" pitchFamily="66" charset="0"/>
              </a:rPr>
              <a:t>.</a:t>
            </a:r>
            <a:endParaRPr lang="en-US" sz="3000" dirty="0">
              <a:latin typeface="Comic Sans MS" pitchFamily="66" charset="0"/>
            </a:endParaRPr>
          </a:p>
        </p:txBody>
      </p:sp>
    </p:spTree>
    <p:extLst>
      <p:ext uri="{BB962C8B-B14F-4D97-AF65-F5344CB8AC3E}">
        <p14:creationId xmlns:p14="http://schemas.microsoft.com/office/powerpoint/2010/main" val="32762976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000" dirty="0" smtClean="0">
                <a:solidFill>
                  <a:srgbClr val="FFFFFF"/>
                </a:solidFill>
                <a:latin typeface="Comic Sans MS" pitchFamily="66" charset="0"/>
              </a:rPr>
              <a:t>Financial Management Systems</a:t>
            </a:r>
            <a:endParaRPr lang="en-US" sz="4000" dirty="0">
              <a:solidFill>
                <a:srgbClr val="FFFFFF"/>
              </a:solidFill>
              <a:latin typeface="Comic Sans MS" pitchFamily="66" charset="0"/>
            </a:endParaRPr>
          </a:p>
        </p:txBody>
      </p:sp>
      <p:sp>
        <p:nvSpPr>
          <p:cNvPr id="838660" name="Text Box 4"/>
          <p:cNvSpPr txBox="1">
            <a:spLocks noChangeArrowheads="1"/>
          </p:cNvSpPr>
          <p:nvPr/>
        </p:nvSpPr>
        <p:spPr bwMode="auto">
          <a:xfrm>
            <a:off x="-457200" y="1066800"/>
            <a:ext cx="9601200" cy="4842864"/>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lvl="1">
              <a:spcBef>
                <a:spcPct val="40000"/>
              </a:spcBef>
              <a:spcAft>
                <a:spcPct val="10000"/>
              </a:spcAft>
              <a:tabLst>
                <a:tab pos="349250" algn="l"/>
                <a:tab pos="749300" algn="l"/>
                <a:tab pos="800100" algn="l"/>
                <a:tab pos="1597025" algn="l"/>
              </a:tabLst>
              <a:defRPr/>
            </a:pPr>
            <a:r>
              <a:rPr lang="en-US" sz="3200" dirty="0" smtClean="0">
                <a:latin typeface="Comic Sans MS" pitchFamily="66" charset="0"/>
              </a:rPr>
              <a:t>	In addition, </a:t>
            </a:r>
            <a:r>
              <a:rPr lang="en-US" sz="3200" dirty="0">
                <a:latin typeface="Comic Sans MS" pitchFamily="66" charset="0"/>
              </a:rPr>
              <a:t>A-110 requires that university </a:t>
            </a:r>
            <a:r>
              <a:rPr lang="en-US" sz="3200" dirty="0" smtClean="0">
                <a:latin typeface="Comic Sans MS" pitchFamily="66" charset="0"/>
              </a:rPr>
              <a:t>	accounting systems</a:t>
            </a:r>
            <a:r>
              <a:rPr lang="en-US" sz="3200" dirty="0">
                <a:latin typeface="Comic Sans MS" pitchFamily="66" charset="0"/>
              </a:rPr>
              <a:t> </a:t>
            </a:r>
            <a:r>
              <a:rPr lang="en-US" sz="3200" dirty="0" smtClean="0">
                <a:latin typeface="Comic Sans MS" pitchFamily="66" charset="0"/>
              </a:rPr>
              <a:t>provide:</a:t>
            </a:r>
          </a:p>
          <a:p>
            <a:pPr lvl="1">
              <a:spcBef>
                <a:spcPct val="40000"/>
              </a:spcBef>
              <a:spcAft>
                <a:spcPct val="10000"/>
              </a:spcAft>
              <a:tabLst>
                <a:tab pos="349250" algn="l"/>
                <a:tab pos="749300" algn="l"/>
                <a:tab pos="800100" algn="l"/>
                <a:tab pos="1597025" algn="l"/>
              </a:tabLst>
              <a:defRPr/>
            </a:pPr>
            <a:endParaRPr lang="en-US" sz="1200" dirty="0" smtClean="0">
              <a:latin typeface="Comic Sans MS" pitchFamily="66" charset="0"/>
            </a:endParaRPr>
          </a:p>
          <a:p>
            <a:pPr lvl="1">
              <a:spcBef>
                <a:spcPct val="40000"/>
              </a:spcBef>
              <a:spcAft>
                <a:spcPct val="10000"/>
              </a:spcAft>
              <a:tabLst>
                <a:tab pos="349250" algn="l"/>
                <a:tab pos="749300" algn="l"/>
                <a:tab pos="800100" algn="l"/>
                <a:tab pos="1597025" algn="l"/>
              </a:tabLst>
              <a:defRPr/>
            </a:pPr>
            <a:endParaRPr lang="en-US" sz="500" dirty="0" smtClean="0">
              <a:latin typeface="Comic Sans MS" pitchFamily="66" charset="0"/>
            </a:endParaRPr>
          </a:p>
          <a:p>
            <a:pPr lvl="2">
              <a:spcBef>
                <a:spcPts val="0"/>
              </a:spcBef>
              <a:spcAft>
                <a:spcPts val="0"/>
              </a:spcAft>
              <a:buFont typeface="Wingdings" pitchFamily="2" charset="2"/>
              <a:buChar char="§"/>
              <a:tabLst>
                <a:tab pos="349250" algn="l"/>
                <a:tab pos="749300" algn="l"/>
                <a:tab pos="800100" algn="l"/>
                <a:tab pos="1597025" algn="l"/>
              </a:tabLst>
              <a:defRPr/>
            </a:pPr>
            <a:r>
              <a:rPr lang="en-US" sz="2800" dirty="0" smtClean="0">
                <a:latin typeface="Comic Sans MS" pitchFamily="66" charset="0"/>
              </a:rPr>
              <a:t> Accurate</a:t>
            </a:r>
            <a:r>
              <a:rPr lang="en-US" sz="2800" dirty="0">
                <a:latin typeface="Comic Sans MS" pitchFamily="66" charset="0"/>
              </a:rPr>
              <a:t>, current and </a:t>
            </a:r>
            <a:endParaRPr lang="en-US" sz="2800" dirty="0" smtClean="0">
              <a:latin typeface="Comic Sans MS" pitchFamily="66" charset="0"/>
            </a:endParaRPr>
          </a:p>
          <a:p>
            <a:pPr lvl="2">
              <a:spcBef>
                <a:spcPts val="0"/>
              </a:spcBef>
              <a:spcAft>
                <a:spcPts val="0"/>
              </a:spcAft>
              <a:tabLst>
                <a:tab pos="349250" algn="l"/>
                <a:tab pos="749300" algn="l"/>
                <a:tab pos="800100" algn="l"/>
                <a:tab pos="1597025" algn="l"/>
              </a:tabLst>
              <a:defRPr/>
            </a:pPr>
            <a:r>
              <a:rPr lang="en-US" sz="2800" dirty="0">
                <a:latin typeface="Comic Sans MS" pitchFamily="66" charset="0"/>
              </a:rPr>
              <a:t> </a:t>
            </a:r>
            <a:r>
              <a:rPr lang="en-US" sz="2800" dirty="0" smtClean="0">
                <a:latin typeface="Comic Sans MS" pitchFamily="66" charset="0"/>
              </a:rPr>
              <a:t>  complete </a:t>
            </a:r>
            <a:r>
              <a:rPr lang="en-US" sz="2800" dirty="0">
                <a:latin typeface="Comic Sans MS" pitchFamily="66" charset="0"/>
              </a:rPr>
              <a:t>disclosure </a:t>
            </a:r>
            <a:r>
              <a:rPr lang="en-US" sz="2800" dirty="0" smtClean="0">
                <a:latin typeface="Comic Sans MS" pitchFamily="66" charset="0"/>
              </a:rPr>
              <a:t>of</a:t>
            </a:r>
          </a:p>
          <a:p>
            <a:pPr lvl="2">
              <a:spcBef>
                <a:spcPts val="0"/>
              </a:spcBef>
              <a:spcAft>
                <a:spcPts val="0"/>
              </a:spcAft>
              <a:tabLst>
                <a:tab pos="349250" algn="l"/>
                <a:tab pos="749300" algn="l"/>
                <a:tab pos="800100" algn="l"/>
                <a:tab pos="1597025" algn="l"/>
              </a:tabLst>
              <a:defRPr/>
            </a:pPr>
            <a:r>
              <a:rPr lang="en-US" sz="2800" dirty="0" smtClean="0">
                <a:latin typeface="Comic Sans MS" pitchFamily="66" charset="0"/>
              </a:rPr>
              <a:t>   financial </a:t>
            </a:r>
            <a:r>
              <a:rPr lang="en-US" sz="2800" dirty="0">
                <a:latin typeface="Comic Sans MS" pitchFamily="66" charset="0"/>
              </a:rPr>
              <a:t>results </a:t>
            </a:r>
            <a:r>
              <a:rPr lang="en-US" sz="2800" b="1" u="sng" dirty="0" smtClean="0">
                <a:solidFill>
                  <a:srgbClr val="C00000"/>
                </a:solidFill>
                <a:latin typeface="Comic Sans MS" pitchFamily="66" charset="0"/>
              </a:rPr>
              <a:t>by project</a:t>
            </a:r>
            <a:r>
              <a:rPr lang="en-US" sz="2800" b="1" dirty="0" smtClean="0">
                <a:solidFill>
                  <a:srgbClr val="C00000"/>
                </a:solidFill>
                <a:latin typeface="Comic Sans MS" pitchFamily="66" charset="0"/>
              </a:rPr>
              <a:t>.</a:t>
            </a:r>
          </a:p>
          <a:p>
            <a:pPr lvl="2">
              <a:spcBef>
                <a:spcPts val="0"/>
              </a:spcBef>
              <a:spcAft>
                <a:spcPts val="0"/>
              </a:spcAft>
              <a:tabLst>
                <a:tab pos="349250" algn="l"/>
                <a:tab pos="749300" algn="l"/>
                <a:tab pos="800100" algn="l"/>
                <a:tab pos="1597025" algn="l"/>
              </a:tabLst>
              <a:defRPr/>
            </a:pPr>
            <a:endParaRPr lang="en-US" sz="1000" b="1" dirty="0" smtClean="0">
              <a:solidFill>
                <a:schemeClr val="tx1"/>
              </a:solidFill>
              <a:latin typeface="Comic Sans MS" pitchFamily="66" charset="0"/>
            </a:endParaRPr>
          </a:p>
          <a:p>
            <a:pPr lvl="2">
              <a:spcBef>
                <a:spcPts val="0"/>
              </a:spcBef>
              <a:spcAft>
                <a:spcPts val="0"/>
              </a:spcAft>
              <a:buFont typeface="Wingdings" pitchFamily="2" charset="2"/>
              <a:buChar char="§"/>
              <a:tabLst>
                <a:tab pos="349250" algn="l"/>
                <a:tab pos="749300" algn="l"/>
                <a:tab pos="800100" algn="l"/>
                <a:tab pos="1597025" algn="l"/>
              </a:tabLst>
              <a:defRPr/>
            </a:pPr>
            <a:r>
              <a:rPr lang="en-US" sz="2800" b="1" dirty="0">
                <a:solidFill>
                  <a:schemeClr val="tx1"/>
                </a:solidFill>
                <a:latin typeface="Comic Sans MS" pitchFamily="66" charset="0"/>
              </a:rPr>
              <a:t> </a:t>
            </a:r>
            <a:r>
              <a:rPr lang="en-US" sz="2800" dirty="0" smtClean="0">
                <a:solidFill>
                  <a:schemeClr val="tx1"/>
                </a:solidFill>
                <a:latin typeface="Comic Sans MS" pitchFamily="66" charset="0"/>
              </a:rPr>
              <a:t>Effective control over funds,</a:t>
            </a:r>
          </a:p>
          <a:p>
            <a:pPr lvl="2">
              <a:spcBef>
                <a:spcPts val="0"/>
              </a:spcBef>
              <a:spcAft>
                <a:spcPts val="0"/>
              </a:spcAft>
              <a:tabLst>
                <a:tab pos="349250" algn="l"/>
                <a:tab pos="749300" algn="l"/>
                <a:tab pos="800100" algn="l"/>
                <a:tab pos="1597025" algn="l"/>
              </a:tabLst>
              <a:defRPr/>
            </a:pPr>
            <a:r>
              <a:rPr lang="en-US" sz="2800" dirty="0">
                <a:solidFill>
                  <a:schemeClr val="tx1"/>
                </a:solidFill>
                <a:latin typeface="Comic Sans MS" pitchFamily="66" charset="0"/>
              </a:rPr>
              <a:t> </a:t>
            </a:r>
            <a:r>
              <a:rPr lang="en-US" sz="2800" dirty="0" smtClean="0">
                <a:solidFill>
                  <a:schemeClr val="tx1"/>
                </a:solidFill>
                <a:latin typeface="Comic Sans MS" pitchFamily="66" charset="0"/>
              </a:rPr>
              <a:t>  property and other assets.</a:t>
            </a:r>
          </a:p>
          <a:p>
            <a:pPr lvl="2">
              <a:spcBef>
                <a:spcPts val="0"/>
              </a:spcBef>
              <a:spcAft>
                <a:spcPts val="0"/>
              </a:spcAft>
              <a:tabLst>
                <a:tab pos="349250" algn="l"/>
                <a:tab pos="749300" algn="l"/>
                <a:tab pos="800100" algn="l"/>
                <a:tab pos="1597025" algn="l"/>
              </a:tabLst>
              <a:defRPr/>
            </a:pPr>
            <a:endParaRPr lang="en-US" sz="1000" dirty="0">
              <a:solidFill>
                <a:srgbClr val="C00000"/>
              </a:solidFill>
              <a:latin typeface="Comic Sans MS" pitchFamily="66" charset="0"/>
            </a:endParaRPr>
          </a:p>
          <a:p>
            <a:pPr lvl="2">
              <a:spcBef>
                <a:spcPts val="0"/>
              </a:spcBef>
              <a:spcAft>
                <a:spcPts val="0"/>
              </a:spcAft>
              <a:buFont typeface="Wingdings" pitchFamily="2" charset="2"/>
              <a:buChar char="§"/>
              <a:tabLst>
                <a:tab pos="349250" algn="l"/>
                <a:tab pos="749300" algn="l"/>
                <a:tab pos="800100" algn="l"/>
                <a:tab pos="1597025" algn="l"/>
              </a:tabLst>
              <a:defRPr/>
            </a:pPr>
            <a:r>
              <a:rPr lang="en-US" sz="2800" dirty="0" smtClean="0">
                <a:solidFill>
                  <a:schemeClr val="tx1"/>
                </a:solidFill>
                <a:latin typeface="Comic Sans MS" pitchFamily="66" charset="0"/>
              </a:rPr>
              <a:t>  Comparison of outlays with </a:t>
            </a:r>
          </a:p>
          <a:p>
            <a:pPr lvl="2">
              <a:spcBef>
                <a:spcPts val="0"/>
              </a:spcBef>
              <a:spcAft>
                <a:spcPts val="0"/>
              </a:spcAft>
              <a:tabLst>
                <a:tab pos="349250" algn="l"/>
                <a:tab pos="749300" algn="l"/>
                <a:tab pos="800100" algn="l"/>
                <a:tab pos="1597025" algn="l"/>
              </a:tabLst>
              <a:defRPr/>
            </a:pPr>
            <a:r>
              <a:rPr lang="en-US" sz="2800" dirty="0">
                <a:solidFill>
                  <a:schemeClr val="tx1"/>
                </a:solidFill>
                <a:latin typeface="Comic Sans MS" pitchFamily="66" charset="0"/>
              </a:rPr>
              <a:t> </a:t>
            </a:r>
            <a:r>
              <a:rPr lang="en-US" sz="2800" dirty="0" smtClean="0">
                <a:solidFill>
                  <a:schemeClr val="tx1"/>
                </a:solidFill>
                <a:latin typeface="Comic Sans MS" pitchFamily="66" charset="0"/>
              </a:rPr>
              <a:t>   budgeted amounts.</a:t>
            </a:r>
            <a:endParaRPr lang="en-US" sz="2800" dirty="0">
              <a:solidFill>
                <a:schemeClr val="tx1"/>
              </a:solidFill>
              <a:latin typeface="Comic Sans MS" pitchFamily="66" charset="0"/>
            </a:endParaRPr>
          </a:p>
        </p:txBody>
      </p:sp>
      <p:sp>
        <p:nvSpPr>
          <p:cNvPr id="2" name="Rounded Rectangle 1"/>
          <p:cNvSpPr/>
          <p:nvPr/>
        </p:nvSpPr>
        <p:spPr bwMode="auto">
          <a:xfrm>
            <a:off x="5791200" y="1828800"/>
            <a:ext cx="3276600" cy="4343400"/>
          </a:xfrm>
          <a:prstGeom prst="roundRect">
            <a:avLst/>
          </a:prstGeom>
          <a:solidFill>
            <a:schemeClr val="bg1">
              <a:lumMod val="2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2400" dirty="0">
                <a:solidFill>
                  <a:srgbClr val="FFFFFF"/>
                </a:solidFill>
                <a:latin typeface="Comic Sans MS" pitchFamily="66" charset="0"/>
              </a:rPr>
              <a:t>“Each institution must have written policies describing how it minimizes the time between the transfer of funds from the U.S. treasury and the payment of </a:t>
            </a:r>
            <a:r>
              <a:rPr lang="en-US" sz="2400" dirty="0" smtClean="0">
                <a:solidFill>
                  <a:srgbClr val="FFFFFF"/>
                </a:solidFill>
                <a:latin typeface="Comic Sans MS" pitchFamily="66" charset="0"/>
              </a:rPr>
              <a:t>program expenses</a:t>
            </a:r>
            <a:r>
              <a:rPr lang="en-US" sz="2400" dirty="0">
                <a:solidFill>
                  <a:srgbClr val="FFFFFF"/>
                </a:solidFill>
                <a:latin typeface="Comic Sans MS" pitchFamily="66" charset="0"/>
              </a:rPr>
              <a:t>.</a:t>
            </a:r>
            <a:r>
              <a:rPr lang="en-US" sz="2400" dirty="0" smtClean="0">
                <a:solidFill>
                  <a:srgbClr val="FFFFFF"/>
                </a:solidFill>
                <a:latin typeface="Comic Sans MS" pitchFamily="66" charset="0"/>
              </a:rPr>
              <a:t>”</a:t>
            </a:r>
            <a:endParaRPr kumimoji="0" lang="en-US" sz="2400" b="0" i="0" u="none" strike="noStrike" cap="none" normalizeH="0" baseline="0" dirty="0" smtClean="0">
              <a:ln>
                <a:noFill/>
              </a:ln>
              <a:solidFill>
                <a:srgbClr val="FFFFFF"/>
              </a:solidFill>
              <a:effectLst/>
            </a:endParaRPr>
          </a:p>
        </p:txBody>
      </p:sp>
    </p:spTree>
    <p:extLst>
      <p:ext uri="{BB962C8B-B14F-4D97-AF65-F5344CB8AC3E}">
        <p14:creationId xmlns:p14="http://schemas.microsoft.com/office/powerpoint/2010/main" val="3341948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8660">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38660">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38660">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38660">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38660">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38660">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38660">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1200329"/>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3600" dirty="0" smtClean="0">
                <a:solidFill>
                  <a:srgbClr val="FFFFFF"/>
                </a:solidFill>
                <a:latin typeface="Comic Sans MS" pitchFamily="66" charset="0"/>
              </a:rPr>
              <a:t>How is Money Transferred from the Federal Government to the Institution?</a:t>
            </a:r>
            <a:endParaRPr lang="en-US" sz="3600" dirty="0">
              <a:solidFill>
                <a:srgbClr val="FFFFFF"/>
              </a:solidFill>
              <a:latin typeface="Comic Sans MS" pitchFamily="66" charset="0"/>
            </a:endParaRPr>
          </a:p>
        </p:txBody>
      </p:sp>
      <p:sp>
        <p:nvSpPr>
          <p:cNvPr id="838660" name="Text Box 4"/>
          <p:cNvSpPr txBox="1">
            <a:spLocks noChangeArrowheads="1"/>
          </p:cNvSpPr>
          <p:nvPr/>
        </p:nvSpPr>
        <p:spPr bwMode="auto">
          <a:xfrm>
            <a:off x="-381000" y="1518821"/>
            <a:ext cx="9525000" cy="6004721"/>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lvl="1" algn="ctr">
              <a:spcBef>
                <a:spcPct val="40000"/>
              </a:spcBef>
              <a:spcAft>
                <a:spcPct val="10000"/>
              </a:spcAft>
              <a:tabLst>
                <a:tab pos="349250" algn="l"/>
                <a:tab pos="749300" algn="l"/>
                <a:tab pos="800100" algn="l"/>
                <a:tab pos="1597025" algn="l"/>
              </a:tabLst>
              <a:defRPr/>
            </a:pPr>
            <a:r>
              <a:rPr lang="en-US" sz="2800" dirty="0" smtClean="0">
                <a:latin typeface="Comic Sans MS" pitchFamily="66" charset="0"/>
              </a:rPr>
              <a:t>Many people believe a check is sent to the institution and the money is sitting in a bank account with the PI’s name on it.</a:t>
            </a:r>
          </a:p>
          <a:p>
            <a:pPr lvl="1">
              <a:spcBef>
                <a:spcPct val="40000"/>
              </a:spcBef>
              <a:spcAft>
                <a:spcPct val="10000"/>
              </a:spcAft>
              <a:tabLst>
                <a:tab pos="349250" algn="l"/>
                <a:tab pos="749300" algn="l"/>
                <a:tab pos="804863" algn="l"/>
                <a:tab pos="1597025" algn="l"/>
              </a:tabLst>
              <a:defRPr/>
            </a:pPr>
            <a:endParaRPr lang="en-US" sz="2800" dirty="0" smtClean="0">
              <a:latin typeface="Comic Sans MS" pitchFamily="66" charset="0"/>
            </a:endParaRPr>
          </a:p>
          <a:p>
            <a:pPr lvl="1">
              <a:spcBef>
                <a:spcPct val="40000"/>
              </a:spcBef>
              <a:spcAft>
                <a:spcPct val="10000"/>
              </a:spcAft>
              <a:tabLst>
                <a:tab pos="349250" algn="l"/>
                <a:tab pos="749300" algn="l"/>
                <a:tab pos="804863" algn="l"/>
                <a:tab pos="1597025" algn="l"/>
              </a:tabLst>
              <a:defRPr/>
            </a:pPr>
            <a:endParaRPr lang="en-US" sz="2800" dirty="0">
              <a:latin typeface="Comic Sans MS" pitchFamily="66" charset="0"/>
            </a:endParaRPr>
          </a:p>
          <a:p>
            <a:pPr lvl="1">
              <a:spcBef>
                <a:spcPct val="40000"/>
              </a:spcBef>
              <a:spcAft>
                <a:spcPct val="10000"/>
              </a:spcAft>
              <a:tabLst>
                <a:tab pos="349250" algn="l"/>
                <a:tab pos="749300" algn="l"/>
                <a:tab pos="804863" algn="l"/>
                <a:tab pos="1597025" algn="l"/>
              </a:tabLst>
              <a:defRPr/>
            </a:pPr>
            <a:r>
              <a:rPr lang="en-US" sz="2800" dirty="0" smtClean="0">
                <a:latin typeface="Comic Sans MS" pitchFamily="66" charset="0"/>
              </a:rPr>
              <a:t>Three methods:</a:t>
            </a:r>
          </a:p>
          <a:p>
            <a:pPr lvl="2">
              <a:spcBef>
                <a:spcPct val="40000"/>
              </a:spcBef>
              <a:spcAft>
                <a:spcPct val="10000"/>
              </a:spcAft>
              <a:buFont typeface="Wingdings" pitchFamily="2" charset="2"/>
              <a:buChar char="§"/>
              <a:tabLst>
                <a:tab pos="349250" algn="l"/>
                <a:tab pos="749300" algn="l"/>
                <a:tab pos="804863" algn="l"/>
                <a:tab pos="1597025" algn="l"/>
              </a:tabLst>
              <a:defRPr/>
            </a:pPr>
            <a:r>
              <a:rPr lang="en-US" sz="2800" dirty="0">
                <a:latin typeface="Comic Sans MS" pitchFamily="66" charset="0"/>
              </a:rPr>
              <a:t> </a:t>
            </a:r>
            <a:r>
              <a:rPr lang="en-US" sz="2600" dirty="0" smtClean="0">
                <a:latin typeface="Comic Sans MS" pitchFamily="66" charset="0"/>
              </a:rPr>
              <a:t>Letter of Credit (LOC)</a:t>
            </a:r>
          </a:p>
          <a:p>
            <a:pPr lvl="2">
              <a:spcBef>
                <a:spcPct val="40000"/>
              </a:spcBef>
              <a:spcAft>
                <a:spcPct val="10000"/>
              </a:spcAft>
              <a:buFont typeface="Wingdings" pitchFamily="2" charset="2"/>
              <a:buChar char="§"/>
              <a:tabLst>
                <a:tab pos="349250" algn="l"/>
                <a:tab pos="749300" algn="l"/>
                <a:tab pos="804863" algn="l"/>
                <a:tab pos="1597025" algn="l"/>
              </a:tabLst>
              <a:defRPr/>
            </a:pPr>
            <a:r>
              <a:rPr lang="en-US" sz="2600" dirty="0">
                <a:latin typeface="Comic Sans MS" pitchFamily="66" charset="0"/>
              </a:rPr>
              <a:t> </a:t>
            </a:r>
            <a:r>
              <a:rPr lang="en-US" sz="2600" dirty="0" smtClean="0">
                <a:latin typeface="Comic Sans MS" pitchFamily="66" charset="0"/>
              </a:rPr>
              <a:t>Expense Reimbursement – invoicing </a:t>
            </a:r>
          </a:p>
          <a:p>
            <a:pPr lvl="2">
              <a:spcBef>
                <a:spcPct val="40000"/>
              </a:spcBef>
              <a:spcAft>
                <a:spcPct val="10000"/>
              </a:spcAft>
              <a:buFont typeface="Wingdings" pitchFamily="2" charset="2"/>
              <a:buChar char="§"/>
              <a:tabLst>
                <a:tab pos="349250" algn="l"/>
                <a:tab pos="749300" algn="l"/>
                <a:tab pos="804863" algn="l"/>
                <a:tab pos="1597025" algn="l"/>
              </a:tabLst>
              <a:defRPr/>
            </a:pPr>
            <a:r>
              <a:rPr lang="en-US" sz="2600" dirty="0">
                <a:latin typeface="Comic Sans MS" pitchFamily="66" charset="0"/>
              </a:rPr>
              <a:t> </a:t>
            </a:r>
            <a:r>
              <a:rPr lang="en-US" sz="2600" dirty="0" smtClean="0">
                <a:latin typeface="Comic Sans MS" pitchFamily="66" charset="0"/>
              </a:rPr>
              <a:t>Cash Advance</a:t>
            </a:r>
          </a:p>
          <a:p>
            <a:pPr lvl="1">
              <a:spcBef>
                <a:spcPct val="40000"/>
              </a:spcBef>
              <a:spcAft>
                <a:spcPct val="10000"/>
              </a:spcAft>
              <a:tabLst>
                <a:tab pos="349250" algn="l"/>
                <a:tab pos="800100" algn="l"/>
                <a:tab pos="1597025" algn="l"/>
              </a:tabLst>
              <a:defRPr/>
            </a:pPr>
            <a:endParaRPr lang="en-US" sz="2800" dirty="0">
              <a:latin typeface="Comic Sans MS" pitchFamily="66" charset="0"/>
            </a:endParaRPr>
          </a:p>
        </p:txBody>
      </p:sp>
      <p:sp>
        <p:nvSpPr>
          <p:cNvPr id="2" name="Oval 1"/>
          <p:cNvSpPr/>
          <p:nvPr/>
        </p:nvSpPr>
        <p:spPr bwMode="auto">
          <a:xfrm>
            <a:off x="76200" y="2819400"/>
            <a:ext cx="8839200" cy="137160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lvl="1" algn="ctr"/>
            <a:r>
              <a:rPr lang="en-US" sz="3000" dirty="0">
                <a:solidFill>
                  <a:srgbClr val="FFFFFF"/>
                </a:solidFill>
                <a:latin typeface="Comic Sans MS" pitchFamily="66" charset="0"/>
              </a:rPr>
              <a:t>Sounds nice, but that’s not the way it works!</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Comic Sans MS" pitchFamily="66" charset="0"/>
            </a:endParaRPr>
          </a:p>
        </p:txBody>
      </p:sp>
    </p:spTree>
    <p:extLst>
      <p:ext uri="{BB962C8B-B14F-4D97-AF65-F5344CB8AC3E}">
        <p14:creationId xmlns:p14="http://schemas.microsoft.com/office/powerpoint/2010/main" val="3247296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8660">
                                            <p:txEl>
                                              <p:pRg st="0" end="0"/>
                                            </p:txEl>
                                          </p:spTgt>
                                        </p:tgtEl>
                                        <p:attrNameLst>
                                          <p:attrName>style.visibility</p:attrName>
                                        </p:attrNameLst>
                                      </p:cBhvr>
                                      <p:to>
                                        <p:strVal val="visible"/>
                                      </p:to>
                                    </p:set>
                                  </p:childTnLst>
                                </p:cTn>
                              </p:par>
                              <p:par>
                                <p:cTn id="7" presetID="53" presetClass="entr" presetSubtype="16" fill="hold" grpId="0" nodeType="withEffect">
                                  <p:stCondLst>
                                    <p:cond delay="500"/>
                                  </p:stCondLst>
                                  <p:childTnLst>
                                    <p:set>
                                      <p:cBhvr>
                                        <p:cTn id="8" dur="1" fill="hold">
                                          <p:stCondLst>
                                            <p:cond delay="0"/>
                                          </p:stCondLst>
                                        </p:cTn>
                                        <p:tgtEl>
                                          <p:spTgt spid="2"/>
                                        </p:tgtEl>
                                        <p:attrNameLst>
                                          <p:attrName>style.visibility</p:attrName>
                                        </p:attrNameLst>
                                      </p:cBhvr>
                                      <p:to>
                                        <p:strVal val="visible"/>
                                      </p:to>
                                    </p:set>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fltVal val="0"/>
                                          </p:val>
                                        </p:tav>
                                        <p:tav tm="100000">
                                          <p:val>
                                            <p:strVal val="#ppt_h"/>
                                          </p:val>
                                        </p:tav>
                                      </p:tavLst>
                                    </p:anim>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838660">
                                            <p:txEl>
                                              <p:pRg st="3" end="3"/>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838660">
                                            <p:txEl>
                                              <p:pRg st="4" end="4"/>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838660">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83866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769441"/>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400" dirty="0">
                <a:solidFill>
                  <a:srgbClr val="FFFFFF"/>
                </a:solidFill>
                <a:latin typeface="Comic Sans MS" pitchFamily="66" charset="0"/>
              </a:rPr>
              <a:t>Letters of Credit</a:t>
            </a:r>
          </a:p>
        </p:txBody>
      </p:sp>
      <p:sp>
        <p:nvSpPr>
          <p:cNvPr id="838660" name="Text Box 4"/>
          <p:cNvSpPr txBox="1">
            <a:spLocks noChangeArrowheads="1"/>
          </p:cNvSpPr>
          <p:nvPr/>
        </p:nvSpPr>
        <p:spPr bwMode="auto">
          <a:xfrm>
            <a:off x="-381000" y="990600"/>
            <a:ext cx="9601200" cy="5632311"/>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lvl="1" algn="ctr">
              <a:spcBef>
                <a:spcPct val="40000"/>
              </a:spcBef>
              <a:spcAft>
                <a:spcPct val="10000"/>
              </a:spcAft>
              <a:tabLst>
                <a:tab pos="349250" algn="l"/>
                <a:tab pos="749300" algn="l"/>
                <a:tab pos="800100" algn="l"/>
                <a:tab pos="1597025" algn="l"/>
              </a:tabLst>
              <a:defRPr/>
            </a:pPr>
            <a:r>
              <a:rPr lang="en-US" sz="2800" dirty="0">
                <a:latin typeface="Comic Sans MS" pitchFamily="66" charset="0"/>
              </a:rPr>
              <a:t>LOC is the primary method by which most institutions request and receive funds from NIH, NSF and other federal agencies</a:t>
            </a:r>
            <a:r>
              <a:rPr lang="en-US" sz="2800" dirty="0" smtClean="0">
                <a:latin typeface="Comic Sans MS" pitchFamily="66" charset="0"/>
              </a:rPr>
              <a:t>.</a:t>
            </a:r>
            <a:endParaRPr lang="en-US" sz="2800" b="1" dirty="0" smtClean="0">
              <a:solidFill>
                <a:srgbClr val="C00000"/>
              </a:solidFill>
              <a:latin typeface="Comic Sans MS" pitchFamily="66" charset="0"/>
            </a:endParaRPr>
          </a:p>
          <a:p>
            <a:pPr marL="571500" lvl="2" indent="-63500">
              <a:spcBef>
                <a:spcPct val="40000"/>
              </a:spcBef>
              <a:spcAft>
                <a:spcPct val="10000"/>
              </a:spcAft>
              <a:buFont typeface="Wingdings" pitchFamily="2" charset="2"/>
              <a:buChar char="§"/>
              <a:tabLst>
                <a:tab pos="349250" algn="l"/>
                <a:tab pos="635000" algn="l"/>
                <a:tab pos="749300" algn="l"/>
                <a:tab pos="1257300" algn="l"/>
                <a:tab pos="1597025" algn="l"/>
              </a:tabLst>
              <a:defRPr/>
            </a:pPr>
            <a:r>
              <a:rPr lang="en-US" sz="2800" dirty="0" smtClean="0">
                <a:latin typeface="Comic Sans MS" pitchFamily="66" charset="0"/>
              </a:rPr>
              <a:t>	 </a:t>
            </a:r>
            <a:r>
              <a:rPr lang="en-US" sz="2600" dirty="0" smtClean="0">
                <a:latin typeface="Comic Sans MS" pitchFamily="66" charset="0"/>
              </a:rPr>
              <a:t>University draws down funds </a:t>
            </a:r>
            <a:r>
              <a:rPr lang="en-US" sz="2600" dirty="0">
                <a:latin typeface="Comic Sans MS" pitchFamily="66" charset="0"/>
              </a:rPr>
              <a:t>w</a:t>
            </a:r>
            <a:r>
              <a:rPr lang="en-US" sz="2600" dirty="0" smtClean="0">
                <a:latin typeface="Comic Sans MS" pitchFamily="66" charset="0"/>
              </a:rPr>
              <a:t>eekly (or on another 		  agreed upon schedule) – the amount of the drawdown </a:t>
            </a:r>
            <a:r>
              <a:rPr lang="en-US" sz="2600" dirty="0">
                <a:latin typeface="Comic Sans MS" pitchFamily="66" charset="0"/>
              </a:rPr>
              <a:t>is </a:t>
            </a:r>
            <a:r>
              <a:rPr lang="en-US" sz="2600" dirty="0" smtClean="0">
                <a:latin typeface="Comic Sans MS" pitchFamily="66" charset="0"/>
              </a:rPr>
              <a:t>		 based </a:t>
            </a:r>
            <a:r>
              <a:rPr lang="en-US" sz="2600" dirty="0">
                <a:latin typeface="Comic Sans MS" pitchFamily="66" charset="0"/>
              </a:rPr>
              <a:t>upon the calculated </a:t>
            </a:r>
            <a:r>
              <a:rPr lang="en-US" sz="2600" dirty="0" smtClean="0">
                <a:latin typeface="Comic Sans MS" pitchFamily="66" charset="0"/>
              </a:rPr>
              <a:t>weekly costs </a:t>
            </a:r>
            <a:r>
              <a:rPr lang="en-US" sz="2600" dirty="0">
                <a:latin typeface="Comic Sans MS" pitchFamily="66" charset="0"/>
              </a:rPr>
              <a:t>of </a:t>
            </a:r>
            <a:r>
              <a:rPr lang="en-US" sz="2600" dirty="0" smtClean="0">
                <a:latin typeface="Comic Sans MS" pitchFamily="66" charset="0"/>
              </a:rPr>
              <a:t>all 		  		 </a:t>
            </a:r>
            <a:r>
              <a:rPr lang="en-US" sz="2600" u="sng" dirty="0" smtClean="0">
                <a:latin typeface="Comic Sans MS" pitchFamily="66" charset="0"/>
              </a:rPr>
              <a:t>assistance</a:t>
            </a:r>
            <a:r>
              <a:rPr lang="en-US" sz="2600" dirty="0" smtClean="0">
                <a:latin typeface="Comic Sans MS" pitchFamily="66" charset="0"/>
              </a:rPr>
              <a:t> awards </a:t>
            </a:r>
            <a:r>
              <a:rPr lang="en-US" sz="2600" dirty="0">
                <a:latin typeface="Comic Sans MS" pitchFamily="66" charset="0"/>
              </a:rPr>
              <a:t>from </a:t>
            </a:r>
            <a:r>
              <a:rPr lang="en-US" sz="2600" dirty="0" smtClean="0">
                <a:latin typeface="Comic Sans MS" pitchFamily="66" charset="0"/>
              </a:rPr>
              <a:t>that agency</a:t>
            </a:r>
            <a:r>
              <a:rPr lang="en-US" sz="2600" dirty="0">
                <a:latin typeface="Comic Sans MS" pitchFamily="66" charset="0"/>
              </a:rPr>
              <a:t>.  </a:t>
            </a:r>
            <a:endParaRPr lang="en-US" sz="2600" dirty="0" smtClean="0">
              <a:latin typeface="Comic Sans MS" pitchFamily="66" charset="0"/>
            </a:endParaRPr>
          </a:p>
          <a:p>
            <a:pPr marL="571500" lvl="2" indent="-63500">
              <a:spcBef>
                <a:spcPct val="40000"/>
              </a:spcBef>
              <a:spcAft>
                <a:spcPct val="10000"/>
              </a:spcAft>
              <a:buFont typeface="Wingdings" pitchFamily="2" charset="2"/>
              <a:buChar char="§"/>
              <a:tabLst>
                <a:tab pos="349250" algn="l"/>
                <a:tab pos="635000" algn="l"/>
                <a:tab pos="749300" algn="l"/>
                <a:tab pos="1257300" algn="l"/>
                <a:tab pos="1597025" algn="l"/>
              </a:tabLst>
              <a:defRPr/>
            </a:pPr>
            <a:r>
              <a:rPr lang="en-US" sz="2600" dirty="0">
                <a:latin typeface="Comic Sans MS" pitchFamily="66" charset="0"/>
              </a:rPr>
              <a:t> </a:t>
            </a:r>
            <a:r>
              <a:rPr lang="en-US" sz="2600" dirty="0" smtClean="0">
                <a:latin typeface="Comic Sans MS" pitchFamily="66" charset="0"/>
              </a:rPr>
              <a:t> Contracts </a:t>
            </a:r>
            <a:r>
              <a:rPr lang="en-US" sz="2600" dirty="0">
                <a:latin typeface="Comic Sans MS" pitchFamily="66" charset="0"/>
              </a:rPr>
              <a:t>and incoming </a:t>
            </a:r>
            <a:r>
              <a:rPr lang="en-US" sz="2600" dirty="0" smtClean="0">
                <a:latin typeface="Comic Sans MS" pitchFamily="66" charset="0"/>
              </a:rPr>
              <a:t>sub-awards are not included in 		 the LOC, even if the university has an LOC with the 		  funding agency.</a:t>
            </a:r>
          </a:p>
          <a:p>
            <a:pPr marL="571500" lvl="2" indent="-63500">
              <a:spcBef>
                <a:spcPct val="40000"/>
              </a:spcBef>
              <a:spcAft>
                <a:spcPct val="10000"/>
              </a:spcAft>
              <a:buFont typeface="Wingdings" pitchFamily="2" charset="2"/>
              <a:buChar char="§"/>
              <a:tabLst>
                <a:tab pos="349250" algn="l"/>
                <a:tab pos="635000" algn="l"/>
                <a:tab pos="749300" algn="l"/>
                <a:tab pos="1257300" algn="l"/>
                <a:tab pos="1597025" algn="l"/>
              </a:tabLst>
              <a:defRPr/>
            </a:pPr>
            <a:r>
              <a:rPr lang="en-US" sz="2600" dirty="0">
                <a:latin typeface="Comic Sans MS" pitchFamily="66" charset="0"/>
              </a:rPr>
              <a:t> </a:t>
            </a:r>
            <a:r>
              <a:rPr lang="en-US" sz="2600" dirty="0" smtClean="0">
                <a:latin typeface="Comic Sans MS" pitchFamily="66" charset="0"/>
              </a:rPr>
              <a:t> Strict </a:t>
            </a:r>
            <a:r>
              <a:rPr lang="en-US" sz="2600" dirty="0">
                <a:latin typeface="Comic Sans MS" pitchFamily="66" charset="0"/>
              </a:rPr>
              <a:t>penalties </a:t>
            </a:r>
            <a:r>
              <a:rPr lang="en-US" sz="2600" dirty="0" smtClean="0">
                <a:latin typeface="Comic Sans MS" pitchFamily="66" charset="0"/>
              </a:rPr>
              <a:t>(including paying </a:t>
            </a:r>
            <a:r>
              <a:rPr lang="en-US" sz="2600" dirty="0">
                <a:latin typeface="Comic Sans MS" pitchFamily="66" charset="0"/>
              </a:rPr>
              <a:t>interest) </a:t>
            </a:r>
            <a:r>
              <a:rPr lang="en-US" sz="2600" dirty="0" smtClean="0">
                <a:latin typeface="Comic Sans MS" pitchFamily="66" charset="0"/>
              </a:rPr>
              <a:t>apply for 			 having excess </a:t>
            </a:r>
            <a:r>
              <a:rPr lang="en-US" sz="2600" dirty="0">
                <a:latin typeface="Comic Sans MS" pitchFamily="66" charset="0"/>
              </a:rPr>
              <a:t>unspent funds on hand.</a:t>
            </a:r>
          </a:p>
        </p:txBody>
      </p:sp>
    </p:spTree>
    <p:extLst>
      <p:ext uri="{BB962C8B-B14F-4D97-AF65-F5344CB8AC3E}">
        <p14:creationId xmlns:p14="http://schemas.microsoft.com/office/powerpoint/2010/main" val="125715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866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866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3866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769441"/>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400" dirty="0" smtClean="0">
                <a:solidFill>
                  <a:srgbClr val="FFFFFF"/>
                </a:solidFill>
                <a:latin typeface="Comic Sans MS" pitchFamily="66" charset="0"/>
              </a:rPr>
              <a:t>Expense Reimbursement </a:t>
            </a:r>
            <a:endParaRPr lang="en-US" sz="4400" dirty="0">
              <a:solidFill>
                <a:srgbClr val="FFFFFF"/>
              </a:solidFill>
              <a:latin typeface="Comic Sans MS" pitchFamily="66" charset="0"/>
            </a:endParaRPr>
          </a:p>
        </p:txBody>
      </p:sp>
      <p:sp>
        <p:nvSpPr>
          <p:cNvPr id="838660" name="Text Box 4"/>
          <p:cNvSpPr txBox="1">
            <a:spLocks noChangeArrowheads="1"/>
          </p:cNvSpPr>
          <p:nvPr/>
        </p:nvSpPr>
        <p:spPr bwMode="auto">
          <a:xfrm>
            <a:off x="-381000" y="1066800"/>
            <a:ext cx="9601200" cy="5589222"/>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lvl="1" algn="ctr">
              <a:spcBef>
                <a:spcPct val="40000"/>
              </a:spcBef>
              <a:spcAft>
                <a:spcPct val="10000"/>
              </a:spcAft>
              <a:tabLst>
                <a:tab pos="349250" algn="l"/>
                <a:tab pos="749300" algn="l"/>
                <a:tab pos="800100" algn="l"/>
                <a:tab pos="1597025" algn="l"/>
              </a:tabLst>
              <a:defRPr/>
            </a:pPr>
            <a:r>
              <a:rPr lang="en-US" sz="2800" dirty="0" smtClean="0">
                <a:latin typeface="Comic Sans MS" pitchFamily="66" charset="0"/>
              </a:rPr>
              <a:t>The method used for requesting and receiving funds from agencies without an LOC or for awards (contracts and sub-awards) not covered by a LOC.</a:t>
            </a:r>
          </a:p>
          <a:p>
            <a:pPr marL="571500" lvl="2" indent="-63500">
              <a:spcBef>
                <a:spcPct val="40000"/>
              </a:spcBef>
              <a:spcAft>
                <a:spcPct val="10000"/>
              </a:spcAft>
              <a:buFont typeface="Wingdings" pitchFamily="2" charset="2"/>
              <a:buChar char="§"/>
              <a:tabLst>
                <a:tab pos="349250" algn="l"/>
                <a:tab pos="635000" algn="l"/>
                <a:tab pos="749300" algn="l"/>
                <a:tab pos="1257300" algn="l"/>
                <a:tab pos="1597025" algn="l"/>
              </a:tabLst>
              <a:defRPr/>
            </a:pPr>
            <a:r>
              <a:rPr lang="en-US" sz="2600" dirty="0" smtClean="0">
                <a:latin typeface="Comic Sans MS" pitchFamily="66" charset="0"/>
              </a:rPr>
              <a:t> The university incurs expenses using institutional funds 		 and then prepares/submits an invoice to the agency.  		  Some agencies use electronic invoicing systems, some 		  still use paper.</a:t>
            </a:r>
          </a:p>
          <a:p>
            <a:pPr marL="571500" lvl="2" indent="-63500">
              <a:spcBef>
                <a:spcPct val="40000"/>
              </a:spcBef>
              <a:spcAft>
                <a:spcPct val="10000"/>
              </a:spcAft>
              <a:buFont typeface="Wingdings" pitchFamily="2" charset="2"/>
              <a:buChar char="§"/>
              <a:tabLst>
                <a:tab pos="349250" algn="l"/>
                <a:tab pos="635000" algn="l"/>
                <a:tab pos="749300" algn="l"/>
                <a:tab pos="1257300" algn="l"/>
                <a:tab pos="1597025" algn="l"/>
              </a:tabLst>
              <a:defRPr/>
            </a:pPr>
            <a:r>
              <a:rPr lang="en-US" sz="2600" dirty="0" smtClean="0">
                <a:latin typeface="Comic Sans MS" pitchFamily="66" charset="0"/>
              </a:rPr>
              <a:t> Billing periods are usually monthly or quarterly.</a:t>
            </a:r>
          </a:p>
          <a:p>
            <a:pPr marL="571500" lvl="2" indent="-63500">
              <a:spcBef>
                <a:spcPct val="40000"/>
              </a:spcBef>
              <a:spcAft>
                <a:spcPct val="10000"/>
              </a:spcAft>
              <a:buFont typeface="Wingdings" pitchFamily="2" charset="2"/>
              <a:buChar char="§"/>
              <a:tabLst>
                <a:tab pos="349250" algn="l"/>
                <a:tab pos="635000" algn="l"/>
                <a:tab pos="749300" algn="l"/>
                <a:tab pos="1257300" algn="l"/>
                <a:tab pos="1597025" algn="l"/>
              </a:tabLst>
              <a:defRPr/>
            </a:pPr>
            <a:r>
              <a:rPr lang="en-US" sz="2600" dirty="0">
                <a:latin typeface="Comic Sans MS" pitchFamily="66" charset="0"/>
              </a:rPr>
              <a:t> </a:t>
            </a:r>
            <a:r>
              <a:rPr lang="en-US" sz="2600" u="sng" dirty="0" smtClean="0">
                <a:latin typeface="Comic Sans MS" pitchFamily="66" charset="0"/>
              </a:rPr>
              <a:t>Expense Float</a:t>
            </a:r>
            <a:r>
              <a:rPr lang="en-US" sz="2600" dirty="0" smtClean="0">
                <a:latin typeface="Comic Sans MS" pitchFamily="66" charset="0"/>
              </a:rPr>
              <a:t> - University must carry a considerable 	 		amount of expense for a considerable length of time 		 before being reimbursed.  Interest charges are not 		 allowable for reimbursement!</a:t>
            </a:r>
            <a:endParaRPr lang="en-US" sz="2600" dirty="0">
              <a:latin typeface="Comic Sans MS" pitchFamily="66" charset="0"/>
            </a:endParaRPr>
          </a:p>
        </p:txBody>
      </p:sp>
    </p:spTree>
    <p:extLst>
      <p:ext uri="{BB962C8B-B14F-4D97-AF65-F5344CB8AC3E}">
        <p14:creationId xmlns:p14="http://schemas.microsoft.com/office/powerpoint/2010/main" val="427771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866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866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3866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769441"/>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400" dirty="0" smtClean="0">
                <a:solidFill>
                  <a:srgbClr val="FFFFFF"/>
                </a:solidFill>
                <a:latin typeface="Comic Sans MS" pitchFamily="66" charset="0"/>
              </a:rPr>
              <a:t>Cash Advances</a:t>
            </a:r>
            <a:endParaRPr lang="en-US" sz="4400" dirty="0">
              <a:solidFill>
                <a:srgbClr val="FFFFFF"/>
              </a:solidFill>
              <a:latin typeface="Comic Sans MS" pitchFamily="66" charset="0"/>
            </a:endParaRPr>
          </a:p>
        </p:txBody>
      </p:sp>
      <p:sp>
        <p:nvSpPr>
          <p:cNvPr id="838660" name="Text Box 4"/>
          <p:cNvSpPr txBox="1">
            <a:spLocks noChangeArrowheads="1"/>
          </p:cNvSpPr>
          <p:nvPr/>
        </p:nvSpPr>
        <p:spPr bwMode="auto">
          <a:xfrm>
            <a:off x="-304800" y="1143000"/>
            <a:ext cx="9372600" cy="5201424"/>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lvl="1" algn="ctr">
              <a:spcBef>
                <a:spcPct val="40000"/>
              </a:spcBef>
              <a:spcAft>
                <a:spcPct val="10000"/>
              </a:spcAft>
              <a:tabLst>
                <a:tab pos="349250" algn="l"/>
                <a:tab pos="749300" algn="l"/>
                <a:tab pos="800100" algn="l"/>
                <a:tab pos="1597025" algn="l"/>
              </a:tabLst>
              <a:defRPr/>
            </a:pPr>
            <a:r>
              <a:rPr lang="en-US" sz="2800" dirty="0">
                <a:latin typeface="Comic Sans MS" pitchFamily="66" charset="0"/>
              </a:rPr>
              <a:t>S</a:t>
            </a:r>
            <a:r>
              <a:rPr lang="en-US" sz="2800" dirty="0" smtClean="0">
                <a:latin typeface="Comic Sans MS" pitchFamily="66" charset="0"/>
              </a:rPr>
              <a:t>ome agencies advance funds when the institution is unable to manage/afford the “expense float.” </a:t>
            </a:r>
          </a:p>
          <a:p>
            <a:pPr marL="571500" lvl="2" indent="-63500">
              <a:spcBef>
                <a:spcPct val="40000"/>
              </a:spcBef>
              <a:spcAft>
                <a:spcPct val="10000"/>
              </a:spcAft>
              <a:buFont typeface="Wingdings" pitchFamily="2" charset="2"/>
              <a:buChar char="§"/>
              <a:tabLst>
                <a:tab pos="349250" algn="l"/>
                <a:tab pos="635000" algn="l"/>
                <a:tab pos="800100" algn="l"/>
                <a:tab pos="1257300" algn="l"/>
                <a:tab pos="1597025" algn="l"/>
              </a:tabLst>
              <a:defRPr/>
            </a:pPr>
            <a:r>
              <a:rPr lang="en-US" sz="2800" dirty="0" smtClean="0">
                <a:latin typeface="Comic Sans MS" pitchFamily="66" charset="0"/>
              </a:rPr>
              <a:t>  </a:t>
            </a:r>
            <a:r>
              <a:rPr lang="en-US" sz="2600" dirty="0" smtClean="0">
                <a:latin typeface="Comic Sans MS" pitchFamily="66" charset="0"/>
              </a:rPr>
              <a:t>An initial amount of money is “advanced” to </a:t>
            </a:r>
            <a:r>
              <a:rPr lang="en-US" sz="2600" dirty="0" smtClean="0">
                <a:latin typeface="Comic Sans MS" pitchFamily="66" charset="0"/>
              </a:rPr>
              <a:t>cover 		   project </a:t>
            </a:r>
            <a:r>
              <a:rPr lang="en-US" sz="2600" dirty="0" smtClean="0">
                <a:latin typeface="Comic Sans MS" pitchFamily="66" charset="0"/>
              </a:rPr>
              <a:t>expenditures for a designated </a:t>
            </a:r>
            <a:r>
              <a:rPr lang="en-US" sz="2600" dirty="0" smtClean="0">
                <a:latin typeface="Comic Sans MS" pitchFamily="66" charset="0"/>
              </a:rPr>
              <a:t>period</a:t>
            </a:r>
            <a:r>
              <a:rPr lang="en-US" sz="2600" dirty="0" smtClean="0">
                <a:latin typeface="Comic Sans MS" pitchFamily="66" charset="0"/>
              </a:rPr>
              <a:t>, e.g., a </a:t>
            </a:r>
            <a:r>
              <a:rPr lang="en-US" sz="2600" dirty="0" smtClean="0">
                <a:latin typeface="Comic Sans MS" pitchFamily="66" charset="0"/>
              </a:rPr>
              <a:t>	 		 quarter</a:t>
            </a:r>
            <a:r>
              <a:rPr lang="en-US" sz="2600" dirty="0" smtClean="0">
                <a:latin typeface="Comic Sans MS" pitchFamily="66" charset="0"/>
              </a:rPr>
              <a:t>.</a:t>
            </a:r>
          </a:p>
          <a:p>
            <a:pPr marL="571500" lvl="2" indent="-63500">
              <a:spcBef>
                <a:spcPct val="40000"/>
              </a:spcBef>
              <a:spcAft>
                <a:spcPct val="10000"/>
              </a:spcAft>
              <a:buFont typeface="Wingdings" pitchFamily="2" charset="2"/>
              <a:buChar char="§"/>
              <a:tabLst>
                <a:tab pos="349250" algn="l"/>
                <a:tab pos="635000" algn="l"/>
                <a:tab pos="800100" algn="l"/>
                <a:tab pos="1257300" algn="l"/>
                <a:tab pos="1597025" algn="l"/>
              </a:tabLst>
              <a:defRPr/>
            </a:pPr>
            <a:r>
              <a:rPr lang="en-US" sz="2600" dirty="0" smtClean="0">
                <a:latin typeface="Comic Sans MS" pitchFamily="66" charset="0"/>
              </a:rPr>
              <a:t>  Institution then invoices for actual expenses in the 	 		 same manner as with the Expense Reimbursement 		   method.</a:t>
            </a:r>
          </a:p>
          <a:p>
            <a:pPr marL="571500" lvl="2" indent="-63500">
              <a:spcBef>
                <a:spcPct val="40000"/>
              </a:spcBef>
              <a:spcAft>
                <a:spcPct val="10000"/>
              </a:spcAft>
              <a:buFont typeface="Wingdings" pitchFamily="2" charset="2"/>
              <a:buChar char="§"/>
              <a:tabLst>
                <a:tab pos="349250" algn="l"/>
                <a:tab pos="635000" algn="l"/>
                <a:tab pos="800100" algn="l"/>
                <a:tab pos="1257300" algn="l"/>
                <a:tab pos="1597025" algn="l"/>
              </a:tabLst>
              <a:defRPr/>
            </a:pPr>
            <a:r>
              <a:rPr lang="en-US" sz="2600" dirty="0">
                <a:latin typeface="Comic Sans MS" pitchFamily="66" charset="0"/>
              </a:rPr>
              <a:t> </a:t>
            </a:r>
            <a:r>
              <a:rPr lang="en-US" sz="2600" dirty="0" smtClean="0">
                <a:latin typeface="Comic Sans MS" pitchFamily="66" charset="0"/>
              </a:rPr>
              <a:t> If properly implemented, this method provides 		  		 adequate agency funds to cover all project expenses 			 without using any of the institution’s funds.</a:t>
            </a:r>
            <a:endParaRPr lang="en-US" sz="2600" dirty="0">
              <a:latin typeface="Comic Sans MS" pitchFamily="66" charset="0"/>
            </a:endParaRPr>
          </a:p>
        </p:txBody>
      </p:sp>
    </p:spTree>
    <p:extLst>
      <p:ext uri="{BB962C8B-B14F-4D97-AF65-F5344CB8AC3E}">
        <p14:creationId xmlns:p14="http://schemas.microsoft.com/office/powerpoint/2010/main" val="1275458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866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866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3866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000" dirty="0" smtClean="0">
                <a:solidFill>
                  <a:srgbClr val="FFFFFF"/>
                </a:solidFill>
                <a:latin typeface="Comic Sans MS" pitchFamily="66" charset="0"/>
              </a:rPr>
              <a:t>Procurement Standards - Grants</a:t>
            </a:r>
            <a:endParaRPr lang="en-US" sz="4000" dirty="0">
              <a:solidFill>
                <a:srgbClr val="FFFFFF"/>
              </a:solidFill>
              <a:latin typeface="Comic Sans MS" pitchFamily="66" charset="0"/>
            </a:endParaRPr>
          </a:p>
        </p:txBody>
      </p:sp>
      <p:sp>
        <p:nvSpPr>
          <p:cNvPr id="838660" name="Text Box 4"/>
          <p:cNvSpPr txBox="1">
            <a:spLocks noChangeArrowheads="1"/>
          </p:cNvSpPr>
          <p:nvPr/>
        </p:nvSpPr>
        <p:spPr bwMode="auto">
          <a:xfrm>
            <a:off x="38100" y="1066800"/>
            <a:ext cx="9144000" cy="5278368"/>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lvl="1">
              <a:spcBef>
                <a:spcPct val="10000"/>
              </a:spcBef>
              <a:spcAft>
                <a:spcPct val="10000"/>
              </a:spcAft>
              <a:tabLst>
                <a:tab pos="800100" algn="l"/>
                <a:tab pos="1139825" algn="l"/>
                <a:tab pos="1597025" algn="l"/>
                <a:tab pos="2052638" algn="l"/>
              </a:tabLst>
            </a:pPr>
            <a:r>
              <a:rPr lang="en-US" sz="3200" dirty="0" smtClean="0">
                <a:latin typeface="Comic Sans MS" pitchFamily="66" charset="0"/>
              </a:rPr>
              <a:t>	“…for procuring supplies, expendable 	property, equipment, real property and 	other services with federal funds.”</a:t>
            </a:r>
          </a:p>
          <a:p>
            <a:pPr lvl="1">
              <a:spcBef>
                <a:spcPct val="10000"/>
              </a:spcBef>
              <a:spcAft>
                <a:spcPct val="10000"/>
              </a:spcAft>
              <a:tabLst>
                <a:tab pos="800100" algn="l"/>
                <a:tab pos="1139825" algn="l"/>
                <a:tab pos="1597025" algn="l"/>
                <a:tab pos="2052638" algn="l"/>
              </a:tabLst>
            </a:pPr>
            <a:endParaRPr lang="en-US" sz="1000" dirty="0">
              <a:latin typeface="Comic Sans MS" pitchFamily="66" charset="0"/>
            </a:endParaRPr>
          </a:p>
          <a:p>
            <a:pPr lvl="1">
              <a:spcBef>
                <a:spcPct val="10000"/>
              </a:spcBef>
              <a:spcAft>
                <a:spcPct val="10000"/>
              </a:spcAft>
              <a:tabLst>
                <a:tab pos="800100" algn="l"/>
                <a:tab pos="1139825" algn="l"/>
                <a:tab pos="1597025" algn="l"/>
                <a:tab pos="2052638" algn="l"/>
              </a:tabLst>
            </a:pPr>
            <a:r>
              <a:rPr lang="en-US" sz="3000" dirty="0" smtClean="0">
                <a:latin typeface="Comic Sans MS" pitchFamily="66" charset="0"/>
              </a:rPr>
              <a:t>Recipient systems must address:</a:t>
            </a:r>
            <a:endParaRPr lang="en-US" sz="3000" dirty="0">
              <a:latin typeface="Comic Sans MS" pitchFamily="66" charset="0"/>
            </a:endParaRPr>
          </a:p>
          <a:p>
            <a:pPr marL="1257300" lvl="2" indent="-342900">
              <a:spcBef>
                <a:spcPct val="20000"/>
              </a:spcBef>
              <a:spcAft>
                <a:spcPct val="10000"/>
              </a:spcAft>
              <a:buFont typeface="Wingdings" pitchFamily="2" charset="2"/>
              <a:buChar char="§"/>
              <a:tabLst>
                <a:tab pos="800100" algn="l"/>
                <a:tab pos="1139825" algn="l"/>
                <a:tab pos="1597025" algn="l"/>
                <a:tab pos="2052638" algn="l"/>
              </a:tabLst>
            </a:pPr>
            <a:r>
              <a:rPr lang="en-US" sz="2600" dirty="0" smtClean="0">
                <a:latin typeface="Comic Sans MS" pitchFamily="66" charset="0"/>
              </a:rPr>
              <a:t>Codes of Conduct – Conflict of Interest</a:t>
            </a:r>
            <a:endParaRPr lang="en-US" sz="2600" dirty="0">
              <a:latin typeface="Comic Sans MS" pitchFamily="66" charset="0"/>
            </a:endParaRPr>
          </a:p>
          <a:p>
            <a:pPr marL="1257300" lvl="2" indent="-342900">
              <a:spcBef>
                <a:spcPct val="20000"/>
              </a:spcBef>
              <a:spcAft>
                <a:spcPct val="10000"/>
              </a:spcAft>
              <a:buFont typeface="Wingdings" pitchFamily="2" charset="2"/>
              <a:buChar char="§"/>
              <a:tabLst>
                <a:tab pos="800100" algn="l"/>
                <a:tab pos="1139825" algn="l"/>
                <a:tab pos="1597025" algn="l"/>
                <a:tab pos="2052638" algn="l"/>
              </a:tabLst>
            </a:pPr>
            <a:r>
              <a:rPr lang="en-US" sz="2600" dirty="0" smtClean="0">
                <a:latin typeface="Comic Sans MS" pitchFamily="66" charset="0"/>
              </a:rPr>
              <a:t>Competition </a:t>
            </a:r>
            <a:r>
              <a:rPr lang="en-US" sz="2600" dirty="0">
                <a:latin typeface="Comic Sans MS" pitchFamily="66" charset="0"/>
              </a:rPr>
              <a:t>– Open and </a:t>
            </a:r>
            <a:r>
              <a:rPr lang="en-US" sz="2600" dirty="0" smtClean="0">
                <a:latin typeface="Comic Sans MS" pitchFamily="66" charset="0"/>
              </a:rPr>
              <a:t>free</a:t>
            </a:r>
          </a:p>
          <a:p>
            <a:pPr marL="1257300" lvl="2" indent="-342900">
              <a:spcBef>
                <a:spcPct val="20000"/>
              </a:spcBef>
              <a:spcAft>
                <a:spcPct val="10000"/>
              </a:spcAft>
              <a:buFont typeface="Wingdings" pitchFamily="2" charset="2"/>
              <a:buChar char="§"/>
              <a:tabLst>
                <a:tab pos="800100" algn="l"/>
                <a:tab pos="1139825" algn="l"/>
                <a:tab pos="1597025" algn="l"/>
                <a:tab pos="2052638" algn="l"/>
              </a:tabLst>
            </a:pPr>
            <a:r>
              <a:rPr lang="en-US" sz="2600" dirty="0" smtClean="0">
                <a:latin typeface="Comic Sans MS" pitchFamily="66" charset="0"/>
              </a:rPr>
              <a:t>Written </a:t>
            </a:r>
            <a:r>
              <a:rPr lang="en-US" sz="2600" dirty="0">
                <a:latin typeface="Comic Sans MS" pitchFamily="66" charset="0"/>
              </a:rPr>
              <a:t>Procurement </a:t>
            </a:r>
            <a:r>
              <a:rPr lang="en-US" sz="2600" dirty="0" smtClean="0">
                <a:latin typeface="Comic Sans MS" pitchFamily="66" charset="0"/>
              </a:rPr>
              <a:t>Procedu</a:t>
            </a:r>
            <a:r>
              <a:rPr lang="en-US" sz="2400" dirty="0" smtClean="0">
                <a:latin typeface="Comic Sans MS" pitchFamily="66" charset="0"/>
              </a:rPr>
              <a:t>res</a:t>
            </a:r>
          </a:p>
          <a:p>
            <a:pPr marL="1257300" lvl="2" indent="-342900">
              <a:spcBef>
                <a:spcPct val="20000"/>
              </a:spcBef>
              <a:spcAft>
                <a:spcPct val="10000"/>
              </a:spcAft>
              <a:buFont typeface="Wingdings" pitchFamily="2" charset="2"/>
              <a:buChar char="§"/>
              <a:tabLst>
                <a:tab pos="800100" algn="l"/>
                <a:tab pos="1139825" algn="l"/>
                <a:tab pos="1597025" algn="l"/>
                <a:tab pos="2052638" algn="l"/>
              </a:tabLst>
            </a:pPr>
            <a:r>
              <a:rPr lang="en-US" sz="2600" dirty="0" smtClean="0">
                <a:latin typeface="Comic Sans MS" pitchFamily="66" charset="0"/>
              </a:rPr>
              <a:t>Utilization </a:t>
            </a:r>
            <a:r>
              <a:rPr lang="en-US" sz="2600" dirty="0">
                <a:latin typeface="Comic Sans MS" pitchFamily="66" charset="0"/>
              </a:rPr>
              <a:t>of small businesses, </a:t>
            </a:r>
            <a:r>
              <a:rPr lang="en-US" sz="2600" dirty="0" smtClean="0">
                <a:latin typeface="Comic Sans MS" pitchFamily="66" charset="0"/>
              </a:rPr>
              <a:t>minority-owned </a:t>
            </a:r>
            <a:r>
              <a:rPr lang="en-US" sz="2600" dirty="0">
                <a:latin typeface="Comic Sans MS" pitchFamily="66" charset="0"/>
              </a:rPr>
              <a:t>  </a:t>
            </a:r>
            <a:r>
              <a:rPr lang="en-US" sz="2600" dirty="0" smtClean="0">
                <a:latin typeface="Comic Sans MS" pitchFamily="66" charset="0"/>
              </a:rPr>
              <a:t>    firms </a:t>
            </a:r>
            <a:r>
              <a:rPr lang="en-US" sz="2600" dirty="0">
                <a:latin typeface="Comic Sans MS" pitchFamily="66" charset="0"/>
              </a:rPr>
              <a:t>and women’s </a:t>
            </a:r>
            <a:r>
              <a:rPr lang="en-US" sz="2600" dirty="0" smtClean="0">
                <a:latin typeface="Comic Sans MS" pitchFamily="66" charset="0"/>
              </a:rPr>
              <a:t>business enterprises </a:t>
            </a:r>
            <a:r>
              <a:rPr lang="en-US" sz="2600" dirty="0">
                <a:latin typeface="Comic Sans MS" pitchFamily="66" charset="0"/>
              </a:rPr>
              <a:t>whenever </a:t>
            </a:r>
            <a:r>
              <a:rPr lang="en-US" sz="2600" dirty="0" smtClean="0">
                <a:latin typeface="Comic Sans MS" pitchFamily="66" charset="0"/>
              </a:rPr>
              <a:t>possible – not project specific!</a:t>
            </a:r>
            <a:endParaRPr lang="en-US" sz="2800" dirty="0">
              <a:latin typeface="Comic Sans MS" pitchFamily="66" charset="0"/>
            </a:endParaRPr>
          </a:p>
        </p:txBody>
      </p:sp>
    </p:spTree>
    <p:extLst>
      <p:ext uri="{BB962C8B-B14F-4D97-AF65-F5344CB8AC3E}">
        <p14:creationId xmlns:p14="http://schemas.microsoft.com/office/powerpoint/2010/main" val="23053865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707886"/>
          </a:xfrm>
          <a:prstGeom prst="rect">
            <a:avLst/>
          </a:prstGeom>
          <a:solidFill>
            <a:schemeClr val="bg1">
              <a:lumMod val="25000"/>
            </a:schemeClr>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000" dirty="0" smtClean="0">
                <a:solidFill>
                  <a:srgbClr val="FFFFFF"/>
                </a:solidFill>
                <a:latin typeface="Comic Sans MS" pitchFamily="66" charset="0"/>
              </a:rPr>
              <a:t>Procurement Standards - Contracts</a:t>
            </a:r>
            <a:endParaRPr lang="en-US" sz="4000" dirty="0">
              <a:solidFill>
                <a:srgbClr val="FFFFFF"/>
              </a:solidFill>
              <a:latin typeface="Comic Sans MS" pitchFamily="66" charset="0"/>
            </a:endParaRPr>
          </a:p>
        </p:txBody>
      </p:sp>
      <p:sp>
        <p:nvSpPr>
          <p:cNvPr id="838660" name="Text Box 4"/>
          <p:cNvSpPr txBox="1">
            <a:spLocks noChangeArrowheads="1"/>
          </p:cNvSpPr>
          <p:nvPr/>
        </p:nvSpPr>
        <p:spPr bwMode="auto">
          <a:xfrm>
            <a:off x="-152400" y="1163693"/>
            <a:ext cx="8763000" cy="2616101"/>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lvl="1">
              <a:spcBef>
                <a:spcPct val="10000"/>
              </a:spcBef>
              <a:spcAft>
                <a:spcPct val="10000"/>
              </a:spcAft>
              <a:tabLst>
                <a:tab pos="800100" algn="l"/>
                <a:tab pos="1139825" algn="l"/>
                <a:tab pos="1597025" algn="l"/>
                <a:tab pos="2052638" algn="l"/>
              </a:tabLst>
            </a:pPr>
            <a:endParaRPr lang="en-US" sz="1000" dirty="0">
              <a:latin typeface="Comic Sans MS" pitchFamily="66" charset="0"/>
            </a:endParaRPr>
          </a:p>
          <a:p>
            <a:pPr lvl="1">
              <a:spcBef>
                <a:spcPct val="10000"/>
              </a:spcBef>
              <a:spcAft>
                <a:spcPct val="10000"/>
              </a:spcAft>
              <a:tabLst>
                <a:tab pos="800100" algn="l"/>
                <a:tab pos="1139825" algn="l"/>
                <a:tab pos="1597025" algn="l"/>
                <a:tab pos="2052638" algn="l"/>
              </a:tabLst>
            </a:pPr>
            <a:r>
              <a:rPr lang="en-US" sz="3000" dirty="0" smtClean="0">
                <a:latin typeface="Comic Sans MS" pitchFamily="66" charset="0"/>
              </a:rPr>
              <a:t>Requirements for institution level systems are similar.  In addition, the university must track expenses against subcontracting plan goals for each federal contract.  Reporting is required!</a:t>
            </a:r>
          </a:p>
        </p:txBody>
      </p:sp>
      <p:sp>
        <p:nvSpPr>
          <p:cNvPr id="4" name="Text Box 4"/>
          <p:cNvSpPr txBox="1">
            <a:spLocks noChangeArrowheads="1"/>
          </p:cNvSpPr>
          <p:nvPr/>
        </p:nvSpPr>
        <p:spPr bwMode="auto">
          <a:xfrm>
            <a:off x="152400" y="4173597"/>
            <a:ext cx="8763000" cy="2062103"/>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lvl="1" algn="ctr">
              <a:spcBef>
                <a:spcPct val="40000"/>
              </a:spcBef>
              <a:spcAft>
                <a:spcPct val="10000"/>
              </a:spcAft>
              <a:buClr>
                <a:srgbClr val="C00000"/>
              </a:buClr>
              <a:tabLst>
                <a:tab pos="349250" algn="l"/>
                <a:tab pos="749300" algn="l"/>
                <a:tab pos="800100" algn="l"/>
                <a:tab pos="1597025" algn="l"/>
              </a:tabLst>
              <a:defRPr/>
            </a:pPr>
            <a:r>
              <a:rPr lang="en-US" sz="3200" dirty="0" smtClean="0">
                <a:latin typeface="Comic Sans MS" pitchFamily="66" charset="0"/>
              </a:rPr>
              <a:t> </a:t>
            </a:r>
            <a:r>
              <a:rPr lang="en-US" sz="3200" u="sng" dirty="0">
                <a:latin typeface="Comic Sans MS" pitchFamily="66" charset="0"/>
              </a:rPr>
              <a:t>Note</a:t>
            </a:r>
            <a:r>
              <a:rPr lang="en-US" sz="3200" dirty="0">
                <a:latin typeface="Comic Sans MS" pitchFamily="66" charset="0"/>
              </a:rPr>
              <a:t>: These subcontracting plans are </a:t>
            </a:r>
            <a:r>
              <a:rPr lang="en-US" sz="3200" dirty="0" smtClean="0">
                <a:latin typeface="Comic Sans MS" pitchFamily="66" charset="0"/>
              </a:rPr>
              <a:t>contract-specific </a:t>
            </a:r>
            <a:r>
              <a:rPr lang="en-US" sz="3200" dirty="0">
                <a:latin typeface="Comic Sans MS" pitchFamily="66" charset="0"/>
              </a:rPr>
              <a:t>and are “over and above” any existing rules/policies at the institution!</a:t>
            </a:r>
          </a:p>
        </p:txBody>
      </p:sp>
    </p:spTree>
    <p:extLst>
      <p:ext uri="{BB962C8B-B14F-4D97-AF65-F5344CB8AC3E}">
        <p14:creationId xmlns:p14="http://schemas.microsoft.com/office/powerpoint/2010/main" val="1424108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ext Box 3"/>
          <p:cNvSpPr txBox="1">
            <a:spLocks noChangeArrowheads="1"/>
          </p:cNvSpPr>
          <p:nvPr/>
        </p:nvSpPr>
        <p:spPr bwMode="auto">
          <a:xfrm>
            <a:off x="304800" y="762000"/>
            <a:ext cx="8305800" cy="5324535"/>
          </a:xfrm>
          <a:prstGeom prst="rect">
            <a:avLst/>
          </a:prstGeom>
          <a:noFill/>
          <a:ln w="9525">
            <a:noFill/>
            <a:miter lim="800000"/>
            <a:headEnd/>
            <a:tailEnd/>
          </a:ln>
        </p:spPr>
        <p:txBody>
          <a:bodyPr wrap="square">
            <a:spAutoFit/>
          </a:bodyPr>
          <a:lstStyle/>
          <a:p>
            <a:pPr marL="0" indent="0">
              <a:buNone/>
            </a:pPr>
            <a:endParaRPr lang="en-US" sz="2800" b="1" dirty="0">
              <a:latin typeface="Comic Sans MS" pitchFamily="66" charset="0"/>
            </a:endParaRPr>
          </a:p>
          <a:p>
            <a:r>
              <a:rPr lang="en-US" sz="2800" b="1" dirty="0" smtClean="0">
                <a:solidFill>
                  <a:schemeClr val="bg1">
                    <a:lumMod val="25000"/>
                  </a:schemeClr>
                </a:solidFill>
                <a:latin typeface="Comic Sans MS" pitchFamily="66" charset="0"/>
              </a:rPr>
              <a:t>Goals</a:t>
            </a:r>
            <a:r>
              <a:rPr lang="en-US" sz="2800" dirty="0" smtClean="0">
                <a:latin typeface="Comic Sans MS" pitchFamily="66" charset="0"/>
              </a:rPr>
              <a:t> must be established for </a:t>
            </a:r>
            <a:r>
              <a:rPr lang="en-US" sz="2800" dirty="0">
                <a:latin typeface="Comic Sans MS" pitchFamily="66" charset="0"/>
              </a:rPr>
              <a:t>including a </a:t>
            </a:r>
            <a:r>
              <a:rPr lang="en-US" sz="2800" b="1" dirty="0">
                <a:solidFill>
                  <a:schemeClr val="bg1">
                    <a:lumMod val="25000"/>
                  </a:schemeClr>
                </a:solidFill>
                <a:latin typeface="Comic Sans MS" pitchFamily="66" charset="0"/>
              </a:rPr>
              <a:t>minimum percentage</a:t>
            </a:r>
            <a:r>
              <a:rPr lang="en-US" sz="2800" dirty="0">
                <a:solidFill>
                  <a:schemeClr val="bg1">
                    <a:lumMod val="25000"/>
                  </a:schemeClr>
                </a:solidFill>
                <a:latin typeface="Comic Sans MS" pitchFamily="66" charset="0"/>
              </a:rPr>
              <a:t> </a:t>
            </a:r>
            <a:r>
              <a:rPr lang="en-US" sz="2800" dirty="0">
                <a:latin typeface="Comic Sans MS" pitchFamily="66" charset="0"/>
              </a:rPr>
              <a:t>of small business concerns, small disadvantaged business concerns, and women-owned small business concerns in any </a:t>
            </a:r>
            <a:r>
              <a:rPr lang="en-US" sz="2800" dirty="0" smtClean="0">
                <a:latin typeface="Comic Sans MS" pitchFamily="66" charset="0"/>
              </a:rPr>
              <a:t>subcontracting* </a:t>
            </a:r>
            <a:r>
              <a:rPr lang="en-US" sz="2800" dirty="0">
                <a:latin typeface="Comic Sans MS" pitchFamily="66" charset="0"/>
              </a:rPr>
              <a:t>activity under a specific contract.  </a:t>
            </a:r>
            <a:r>
              <a:rPr lang="en-US" sz="2800" dirty="0" smtClean="0">
                <a:latin typeface="Comic Sans MS" pitchFamily="66" charset="0"/>
              </a:rPr>
              <a:t>Once accepted by the SBA representative and the CO, the </a:t>
            </a:r>
            <a:r>
              <a:rPr lang="en-US" sz="2800" dirty="0">
                <a:latin typeface="Comic Sans MS" pitchFamily="66" charset="0"/>
              </a:rPr>
              <a:t>Subcontracting Plan is incorporated into the contract</a:t>
            </a:r>
            <a:r>
              <a:rPr lang="en-US" sz="2800" dirty="0" smtClean="0">
                <a:latin typeface="Comic Sans MS" pitchFamily="66" charset="0"/>
              </a:rPr>
              <a:t>.</a:t>
            </a:r>
          </a:p>
          <a:p>
            <a:endParaRPr lang="en-US" sz="1600" dirty="0">
              <a:latin typeface="Comic Sans MS" pitchFamily="66" charset="0"/>
            </a:endParaRPr>
          </a:p>
          <a:p>
            <a:r>
              <a:rPr lang="en-US" sz="2400" dirty="0" smtClean="0">
                <a:latin typeface="Comic Sans MS" pitchFamily="66" charset="0"/>
              </a:rPr>
              <a:t>*  Subcontracting includes items purchased, e.g.,</a:t>
            </a:r>
          </a:p>
          <a:p>
            <a:r>
              <a:rPr lang="en-US" sz="2400" dirty="0">
                <a:latin typeface="Comic Sans MS" pitchFamily="66" charset="0"/>
              </a:rPr>
              <a:t> </a:t>
            </a:r>
            <a:r>
              <a:rPr lang="en-US" sz="2400" dirty="0" smtClean="0">
                <a:latin typeface="Comic Sans MS" pitchFamily="66" charset="0"/>
              </a:rPr>
              <a:t>   supplies, travel agencies, etc. as well as actual </a:t>
            </a:r>
          </a:p>
          <a:p>
            <a:r>
              <a:rPr lang="en-US" sz="2400" dirty="0">
                <a:latin typeface="Comic Sans MS" pitchFamily="66" charset="0"/>
              </a:rPr>
              <a:t> </a:t>
            </a:r>
            <a:r>
              <a:rPr lang="en-US" sz="2400" dirty="0" smtClean="0">
                <a:latin typeface="Comic Sans MS" pitchFamily="66" charset="0"/>
              </a:rPr>
              <a:t>   subcontracts.</a:t>
            </a:r>
            <a:endParaRPr lang="en-US" sz="2400" dirty="0">
              <a:latin typeface="Comic Sans MS" pitchFamily="66" charset="0"/>
            </a:endParaRPr>
          </a:p>
        </p:txBody>
      </p:sp>
      <p:sp>
        <p:nvSpPr>
          <p:cNvPr id="5" name="Text Box 2"/>
          <p:cNvSpPr txBox="1">
            <a:spLocks noChangeArrowheads="1"/>
          </p:cNvSpPr>
          <p:nvPr/>
        </p:nvSpPr>
        <p:spPr bwMode="auto">
          <a:xfrm>
            <a:off x="304800" y="228600"/>
            <a:ext cx="8610600" cy="707886"/>
          </a:xfrm>
          <a:prstGeom prst="rect">
            <a:avLst/>
          </a:prstGeom>
          <a:solidFill>
            <a:schemeClr val="bg1">
              <a:lumMod val="25000"/>
            </a:schemeClr>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marL="0" indent="0" algn="ctr">
              <a:buNone/>
            </a:pPr>
            <a:r>
              <a:rPr lang="en-US" sz="4000" dirty="0">
                <a:solidFill>
                  <a:srgbClr val="FFFFFF"/>
                </a:solidFill>
                <a:latin typeface="Comic Sans MS" pitchFamily="66" charset="0"/>
              </a:rPr>
              <a:t>Subpart 19.7 Subcontracting Plans</a:t>
            </a:r>
          </a:p>
        </p:txBody>
      </p:sp>
    </p:spTree>
    <p:extLst>
      <p:ext uri="{BB962C8B-B14F-4D97-AF65-F5344CB8AC3E}">
        <p14:creationId xmlns:p14="http://schemas.microsoft.com/office/powerpoint/2010/main" val="3022699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76200"/>
            <a:ext cx="8686800" cy="1661993"/>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lvl="1" algn="ctr">
              <a:spcBef>
                <a:spcPct val="40000"/>
              </a:spcBef>
              <a:spcAft>
                <a:spcPct val="10000"/>
              </a:spcAft>
              <a:tabLst>
                <a:tab pos="349250" algn="l"/>
                <a:tab pos="749300" algn="l"/>
                <a:tab pos="800100" algn="l"/>
                <a:tab pos="1597025" algn="l"/>
              </a:tabLst>
              <a:defRPr/>
            </a:pPr>
            <a:r>
              <a:rPr lang="en-US" sz="3400" dirty="0">
                <a:solidFill>
                  <a:srgbClr val="FFFFFF"/>
                </a:solidFill>
                <a:latin typeface="Comic Sans MS" pitchFamily="66" charset="0"/>
              </a:rPr>
              <a:t>Y</a:t>
            </a:r>
            <a:r>
              <a:rPr lang="en-US" sz="3400" dirty="0" smtClean="0">
                <a:solidFill>
                  <a:srgbClr val="FFFFFF"/>
                </a:solidFill>
                <a:latin typeface="Comic Sans MS" pitchFamily="66" charset="0"/>
              </a:rPr>
              <a:t>our </a:t>
            </a:r>
            <a:r>
              <a:rPr lang="en-US" sz="3400" dirty="0">
                <a:solidFill>
                  <a:srgbClr val="FFFFFF"/>
                </a:solidFill>
                <a:latin typeface="Comic Sans MS" pitchFamily="66" charset="0"/>
              </a:rPr>
              <a:t>NSF PM </a:t>
            </a:r>
            <a:r>
              <a:rPr lang="en-US" sz="3400" dirty="0" smtClean="0">
                <a:solidFill>
                  <a:srgbClr val="FFFFFF"/>
                </a:solidFill>
                <a:latin typeface="Comic Sans MS" pitchFamily="66" charset="0"/>
              </a:rPr>
              <a:t>has informed </a:t>
            </a:r>
            <a:r>
              <a:rPr lang="en-US" sz="3400" dirty="0">
                <a:solidFill>
                  <a:srgbClr val="FFFFFF"/>
                </a:solidFill>
                <a:latin typeface="Comic Sans MS" pitchFamily="66" charset="0"/>
              </a:rPr>
              <a:t>you the proposal you submitted 5 months ago </a:t>
            </a:r>
            <a:r>
              <a:rPr lang="en-US" sz="3400" dirty="0" smtClean="0">
                <a:solidFill>
                  <a:srgbClr val="FFFFFF"/>
                </a:solidFill>
                <a:latin typeface="Comic Sans MS" pitchFamily="66" charset="0"/>
              </a:rPr>
              <a:t>has been </a:t>
            </a:r>
            <a:r>
              <a:rPr lang="en-US" sz="3400" dirty="0">
                <a:solidFill>
                  <a:srgbClr val="FFFF00"/>
                </a:solidFill>
                <a:latin typeface="Comic Sans MS" pitchFamily="66" charset="0"/>
              </a:rPr>
              <a:t>recommended for funding.</a:t>
            </a:r>
            <a:endParaRPr lang="en-US" sz="3400" b="1" dirty="0">
              <a:solidFill>
                <a:srgbClr val="FFFF00"/>
              </a:solidFill>
              <a:latin typeface="Comic Sans MS" pitchFamily="66" charset="0"/>
            </a:endParaRPr>
          </a:p>
        </p:txBody>
      </p:sp>
      <p:sp>
        <p:nvSpPr>
          <p:cNvPr id="2" name="TextBox 1"/>
          <p:cNvSpPr txBox="1"/>
          <p:nvPr/>
        </p:nvSpPr>
        <p:spPr>
          <a:xfrm>
            <a:off x="0" y="1828800"/>
            <a:ext cx="9144000" cy="4616648"/>
          </a:xfrm>
          <a:prstGeom prst="rect">
            <a:avLst/>
          </a:prstGeom>
          <a:noFill/>
        </p:spPr>
        <p:txBody>
          <a:bodyPr wrap="square" rtlCol="0">
            <a:spAutoFit/>
          </a:bodyPr>
          <a:lstStyle/>
          <a:p>
            <a:pPr algn="ctr"/>
            <a:r>
              <a:rPr lang="en-US" sz="3000" b="1" dirty="0" smtClean="0">
                <a:solidFill>
                  <a:srgbClr val="C00000"/>
                </a:solidFill>
                <a:latin typeface="Comic Sans MS" pitchFamily="66" charset="0"/>
              </a:rPr>
              <a:t>What does recommended for funding mean?</a:t>
            </a:r>
          </a:p>
          <a:p>
            <a:pPr algn="ctr"/>
            <a:r>
              <a:rPr lang="en-US" sz="400" b="1" dirty="0" smtClean="0">
                <a:solidFill>
                  <a:srgbClr val="C00000"/>
                </a:solidFill>
                <a:latin typeface="Comic Sans MS" pitchFamily="66" charset="0"/>
              </a:rPr>
              <a:t> </a:t>
            </a:r>
            <a:endParaRPr lang="en-US" sz="400" dirty="0" smtClean="0">
              <a:latin typeface="Comic Sans MS" pitchFamily="66" charset="0"/>
            </a:endParaRPr>
          </a:p>
          <a:p>
            <a:pPr marL="342900" indent="-342900">
              <a:buFont typeface="Arial" pitchFamily="34" charset="0"/>
              <a:buChar char="•"/>
            </a:pPr>
            <a:r>
              <a:rPr lang="en-US" sz="2800" dirty="0" smtClean="0">
                <a:latin typeface="Comic Sans MS" pitchFamily="66" charset="0"/>
              </a:rPr>
              <a:t>PM has sent the proper paperwork to the Grants Manager </a:t>
            </a:r>
            <a:r>
              <a:rPr lang="en-US" sz="2800" u="sng" dirty="0" smtClean="0">
                <a:latin typeface="Comic Sans MS" pitchFamily="66" charset="0"/>
              </a:rPr>
              <a:t>recommending</a:t>
            </a:r>
            <a:r>
              <a:rPr lang="en-US" sz="2800" dirty="0" smtClean="0">
                <a:latin typeface="Comic Sans MS" pitchFamily="66" charset="0"/>
              </a:rPr>
              <a:t> the project for funding at a </a:t>
            </a:r>
            <a:r>
              <a:rPr lang="en-US" sz="2800" u="sng" dirty="0" smtClean="0">
                <a:latin typeface="Comic Sans MS" pitchFamily="66" charset="0"/>
              </a:rPr>
              <a:t>certain level</a:t>
            </a:r>
            <a:r>
              <a:rPr lang="en-US" sz="2800" dirty="0" smtClean="0">
                <a:latin typeface="Comic Sans MS" pitchFamily="66" charset="0"/>
              </a:rPr>
              <a:t> with specific </a:t>
            </a:r>
            <a:r>
              <a:rPr lang="en-US" sz="2800" u="sng" dirty="0" smtClean="0">
                <a:latin typeface="Comic Sans MS" pitchFamily="66" charset="0"/>
              </a:rPr>
              <a:t>start/end dates</a:t>
            </a:r>
            <a:r>
              <a:rPr lang="en-US" sz="2800" dirty="0" smtClean="0">
                <a:latin typeface="Comic Sans MS" pitchFamily="66" charset="0"/>
              </a:rPr>
              <a:t>.</a:t>
            </a:r>
          </a:p>
          <a:p>
            <a:endParaRPr lang="en-US" sz="400" dirty="0" smtClean="0">
              <a:latin typeface="Comic Sans MS" pitchFamily="66" charset="0"/>
            </a:endParaRPr>
          </a:p>
          <a:p>
            <a:pPr marL="342900" indent="-342900">
              <a:buFont typeface="Arial" pitchFamily="34" charset="0"/>
              <a:buChar char="•"/>
            </a:pPr>
            <a:r>
              <a:rPr lang="en-US" sz="2800" dirty="0" smtClean="0">
                <a:latin typeface="Comic Sans MS" pitchFamily="66" charset="0"/>
              </a:rPr>
              <a:t>Funding is likely, but it’s neither guaranteed nor official until the Grants </a:t>
            </a:r>
            <a:r>
              <a:rPr lang="en-US" sz="2800" dirty="0">
                <a:latin typeface="Comic Sans MS" pitchFamily="66" charset="0"/>
              </a:rPr>
              <a:t>Manager processes the Award </a:t>
            </a:r>
            <a:r>
              <a:rPr lang="en-US" sz="2800" dirty="0" smtClean="0">
                <a:latin typeface="Comic Sans MS" pitchFamily="66" charset="0"/>
              </a:rPr>
              <a:t>and the Notification of Award (NOA) is received by your institution.</a:t>
            </a:r>
          </a:p>
          <a:p>
            <a:endParaRPr lang="en-US" sz="400" dirty="0" smtClean="0">
              <a:latin typeface="Comic Sans MS" pitchFamily="66" charset="0"/>
            </a:endParaRPr>
          </a:p>
          <a:p>
            <a:pPr marL="342900" indent="-342900">
              <a:buFont typeface="Arial" pitchFamily="34" charset="0"/>
              <a:buChar char="•"/>
            </a:pPr>
            <a:r>
              <a:rPr lang="en-US" sz="2800" dirty="0" smtClean="0">
                <a:latin typeface="Comic Sans MS" pitchFamily="66" charset="0"/>
              </a:rPr>
              <a:t>Funds can’t be spent until the Award is received by your institution and an account number is assigned!</a:t>
            </a:r>
          </a:p>
        </p:txBody>
      </p:sp>
    </p:spTree>
    <p:extLst>
      <p:ext uri="{BB962C8B-B14F-4D97-AF65-F5344CB8AC3E}">
        <p14:creationId xmlns:p14="http://schemas.microsoft.com/office/powerpoint/2010/main" val="4245639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14243"/>
            <a:ext cx="8763000" cy="830997"/>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800" dirty="0" smtClean="0">
                <a:solidFill>
                  <a:srgbClr val="FFFFFF"/>
                </a:solidFill>
                <a:latin typeface="Comic Sans MS" pitchFamily="66" charset="0"/>
              </a:rPr>
              <a:t>Program Income</a:t>
            </a:r>
            <a:endParaRPr lang="en-US" sz="4800" dirty="0">
              <a:solidFill>
                <a:srgbClr val="FFFFFF"/>
              </a:solidFill>
              <a:latin typeface="Comic Sans MS" pitchFamily="66" charset="0"/>
            </a:endParaRPr>
          </a:p>
        </p:txBody>
      </p:sp>
      <p:sp>
        <p:nvSpPr>
          <p:cNvPr id="838660" name="Text Box 4"/>
          <p:cNvSpPr txBox="1">
            <a:spLocks noChangeArrowheads="1"/>
          </p:cNvSpPr>
          <p:nvPr/>
        </p:nvSpPr>
        <p:spPr bwMode="auto">
          <a:xfrm>
            <a:off x="152400" y="1371600"/>
            <a:ext cx="8763000" cy="2062103"/>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lvl="1" algn="ctr">
              <a:spcBef>
                <a:spcPct val="40000"/>
              </a:spcBef>
              <a:spcAft>
                <a:spcPct val="10000"/>
              </a:spcAft>
              <a:tabLst>
                <a:tab pos="349250" algn="l"/>
                <a:tab pos="749300" algn="l"/>
                <a:tab pos="800100" algn="l"/>
                <a:tab pos="1597025" algn="l"/>
              </a:tabLst>
              <a:defRPr/>
            </a:pPr>
            <a:r>
              <a:rPr lang="en-US" sz="3200" dirty="0" smtClean="0">
                <a:latin typeface="Comic Sans MS" pitchFamily="66" charset="0"/>
              </a:rPr>
              <a:t> “…gross </a:t>
            </a:r>
            <a:r>
              <a:rPr lang="en-US" sz="3200" dirty="0">
                <a:latin typeface="Comic Sans MS" pitchFamily="66" charset="0"/>
              </a:rPr>
              <a:t>income earned by recipient that is directly generated by a supported activity or earned as a result of the award</a:t>
            </a:r>
            <a:r>
              <a:rPr lang="en-US" sz="3200" dirty="0" smtClean="0">
                <a:latin typeface="Comic Sans MS" pitchFamily="66" charset="0"/>
              </a:rPr>
              <a:t>.”</a:t>
            </a:r>
            <a:endParaRPr lang="en-US" sz="3200" dirty="0">
              <a:latin typeface="Comic Sans MS" pitchFamily="66" charset="0"/>
            </a:endParaRPr>
          </a:p>
        </p:txBody>
      </p:sp>
      <p:sp>
        <p:nvSpPr>
          <p:cNvPr id="4" name="TextBox 3"/>
          <p:cNvSpPr txBox="1"/>
          <p:nvPr/>
        </p:nvSpPr>
        <p:spPr>
          <a:xfrm>
            <a:off x="0" y="3581400"/>
            <a:ext cx="8763000" cy="3253198"/>
          </a:xfrm>
          <a:prstGeom prst="rect">
            <a:avLst/>
          </a:prstGeom>
          <a:noFill/>
        </p:spPr>
        <p:txBody>
          <a:bodyPr wrap="square" rtlCol="0">
            <a:spAutoFit/>
          </a:bodyPr>
          <a:lstStyle/>
          <a:p>
            <a:pPr lvl="1">
              <a:spcBef>
                <a:spcPct val="40000"/>
              </a:spcBef>
              <a:spcAft>
                <a:spcPct val="10000"/>
              </a:spcAft>
              <a:tabLst>
                <a:tab pos="349250" algn="l"/>
                <a:tab pos="749300" algn="l"/>
                <a:tab pos="800100" algn="l"/>
                <a:tab pos="1597025" algn="l"/>
              </a:tabLst>
              <a:defRPr/>
            </a:pPr>
            <a:r>
              <a:rPr lang="en-US" sz="2600" dirty="0" smtClean="0">
                <a:latin typeface="Comic Sans MS" pitchFamily="66" charset="0"/>
              </a:rPr>
              <a:t>	Examples:</a:t>
            </a:r>
            <a:endParaRPr lang="en-US" sz="2600" b="1" dirty="0">
              <a:solidFill>
                <a:srgbClr val="C00000"/>
              </a:solidFill>
              <a:latin typeface="Comic Sans MS" pitchFamily="66" charset="0"/>
            </a:endParaRPr>
          </a:p>
          <a:p>
            <a:pPr lvl="3">
              <a:spcBef>
                <a:spcPct val="10000"/>
              </a:spcBef>
              <a:spcAft>
                <a:spcPct val="10000"/>
              </a:spcAft>
              <a:buFont typeface="Wingdings" pitchFamily="2" charset="2"/>
              <a:buChar char="§"/>
              <a:tabLst>
                <a:tab pos="630238" algn="l"/>
                <a:tab pos="1139825" algn="l"/>
                <a:tab pos="1597025" algn="l"/>
                <a:tab pos="2052638" algn="l"/>
              </a:tabLst>
            </a:pPr>
            <a:r>
              <a:rPr lang="en-US" sz="2600" dirty="0" smtClean="0">
                <a:latin typeface="Comic Sans MS" pitchFamily="66" charset="0"/>
              </a:rPr>
              <a:t>  Fees for services, e.g., excess cycles on 	 	 computer or other equipment</a:t>
            </a:r>
          </a:p>
          <a:p>
            <a:pPr lvl="3">
              <a:spcBef>
                <a:spcPct val="70000"/>
              </a:spcBef>
              <a:spcAft>
                <a:spcPct val="10000"/>
              </a:spcAft>
              <a:buFont typeface="Wingdings" pitchFamily="2" charset="2"/>
              <a:buChar char="§"/>
              <a:tabLst>
                <a:tab pos="630238" algn="l"/>
                <a:tab pos="1139825" algn="l"/>
                <a:tab pos="1597025" algn="l"/>
                <a:tab pos="2052638" algn="l"/>
              </a:tabLst>
            </a:pPr>
            <a:r>
              <a:rPr lang="en-US" sz="2600" dirty="0" smtClean="0">
                <a:latin typeface="Comic Sans MS" pitchFamily="66" charset="0"/>
              </a:rPr>
              <a:t>  Rental of property acquired under award</a:t>
            </a:r>
          </a:p>
          <a:p>
            <a:pPr lvl="3">
              <a:spcBef>
                <a:spcPct val="70000"/>
              </a:spcBef>
              <a:spcAft>
                <a:spcPct val="10000"/>
              </a:spcAft>
              <a:buFont typeface="Wingdings" pitchFamily="2" charset="2"/>
              <a:buChar char="§"/>
              <a:tabLst>
                <a:tab pos="630238" algn="l"/>
                <a:tab pos="1139825" algn="l"/>
                <a:tab pos="1597025" algn="l"/>
                <a:tab pos="2052638" algn="l"/>
              </a:tabLst>
            </a:pPr>
            <a:r>
              <a:rPr lang="en-US" sz="2600" dirty="0" smtClean="0">
                <a:latin typeface="Comic Sans MS" pitchFamily="66" charset="0"/>
              </a:rPr>
              <a:t>  Sale of items fabricated under award</a:t>
            </a:r>
          </a:p>
          <a:p>
            <a:pPr marL="457200" indent="-457200">
              <a:buFont typeface="Arial" pitchFamily="34" charset="0"/>
              <a:buChar char="•"/>
            </a:pPr>
            <a:endParaRPr lang="en-US" sz="2600" dirty="0">
              <a:latin typeface="Comic Sans MS" pitchFamily="66" charset="0"/>
            </a:endParaRPr>
          </a:p>
        </p:txBody>
      </p:sp>
    </p:spTree>
    <p:extLst>
      <p:ext uri="{BB962C8B-B14F-4D97-AF65-F5344CB8AC3E}">
        <p14:creationId xmlns:p14="http://schemas.microsoft.com/office/powerpoint/2010/main" val="1934074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35803"/>
            <a:ext cx="8763000" cy="830997"/>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800" dirty="0" smtClean="0">
                <a:solidFill>
                  <a:srgbClr val="FFFFFF"/>
                </a:solidFill>
                <a:latin typeface="Comic Sans MS" pitchFamily="66" charset="0"/>
              </a:rPr>
              <a:t>Program Income</a:t>
            </a:r>
            <a:endParaRPr lang="en-US" sz="4800" dirty="0">
              <a:solidFill>
                <a:srgbClr val="FFFFFF"/>
              </a:solidFill>
              <a:latin typeface="Comic Sans MS" pitchFamily="66" charset="0"/>
            </a:endParaRPr>
          </a:p>
        </p:txBody>
      </p:sp>
      <p:sp>
        <p:nvSpPr>
          <p:cNvPr id="838660" name="Text Box 4"/>
          <p:cNvSpPr txBox="1">
            <a:spLocks noChangeArrowheads="1"/>
          </p:cNvSpPr>
          <p:nvPr/>
        </p:nvSpPr>
        <p:spPr bwMode="auto">
          <a:xfrm>
            <a:off x="0" y="1066800"/>
            <a:ext cx="8991600" cy="2022092"/>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lvl="1">
              <a:spcBef>
                <a:spcPct val="40000"/>
              </a:spcBef>
              <a:spcAft>
                <a:spcPct val="10000"/>
              </a:spcAft>
              <a:tabLst>
                <a:tab pos="349250" algn="l"/>
                <a:tab pos="749300" algn="l"/>
                <a:tab pos="800100" algn="l"/>
                <a:tab pos="1597025" algn="l"/>
              </a:tabLst>
              <a:defRPr/>
            </a:pPr>
            <a:r>
              <a:rPr lang="en-US" sz="2600" dirty="0" smtClean="0">
                <a:latin typeface="Comic Sans MS" pitchFamily="66" charset="0"/>
              </a:rPr>
              <a:t>Consistent </a:t>
            </a:r>
            <a:r>
              <a:rPr lang="en-US" sz="2600" dirty="0">
                <a:latin typeface="Comic Sans MS" pitchFamily="66" charset="0"/>
              </a:rPr>
              <a:t>with agency regulations or the T&amp;C’s of the award, Program Income may </a:t>
            </a:r>
            <a:r>
              <a:rPr lang="en-US" sz="2600" u="sng" dirty="0">
                <a:latin typeface="Comic Sans MS" pitchFamily="66" charset="0"/>
              </a:rPr>
              <a:t>usually</a:t>
            </a:r>
            <a:r>
              <a:rPr lang="en-US" sz="2600" dirty="0">
                <a:latin typeface="Comic Sans MS" pitchFamily="66" charset="0"/>
              </a:rPr>
              <a:t> be retained by </a:t>
            </a:r>
            <a:r>
              <a:rPr lang="en-US" sz="2600" dirty="0" smtClean="0">
                <a:latin typeface="Comic Sans MS" pitchFamily="66" charset="0"/>
              </a:rPr>
              <a:t>the recipient </a:t>
            </a:r>
            <a:r>
              <a:rPr lang="en-US" sz="2600" dirty="0">
                <a:latin typeface="Comic Sans MS" pitchFamily="66" charset="0"/>
              </a:rPr>
              <a:t>and used in one </a:t>
            </a:r>
            <a:r>
              <a:rPr lang="en-US" sz="2600" dirty="0" smtClean="0">
                <a:latin typeface="Comic Sans MS" pitchFamily="66" charset="0"/>
              </a:rPr>
              <a:t>of the </a:t>
            </a:r>
            <a:r>
              <a:rPr lang="en-US" sz="2600" dirty="0">
                <a:latin typeface="Comic Sans MS" pitchFamily="66" charset="0"/>
              </a:rPr>
              <a:t>following ways:</a:t>
            </a:r>
          </a:p>
          <a:p>
            <a:pPr lvl="1" algn="ctr">
              <a:spcBef>
                <a:spcPct val="40000"/>
              </a:spcBef>
              <a:spcAft>
                <a:spcPct val="10000"/>
              </a:spcAft>
              <a:tabLst>
                <a:tab pos="349250" algn="l"/>
                <a:tab pos="749300" algn="l"/>
                <a:tab pos="800100" algn="l"/>
                <a:tab pos="1597025" algn="l"/>
              </a:tabLst>
              <a:defRPr/>
            </a:pPr>
            <a:endParaRPr lang="en-US" sz="3200" dirty="0">
              <a:latin typeface="Comic Sans MS" pitchFamily="66" charset="0"/>
            </a:endParaRPr>
          </a:p>
        </p:txBody>
      </p:sp>
      <p:sp>
        <p:nvSpPr>
          <p:cNvPr id="4" name="TextBox 3"/>
          <p:cNvSpPr txBox="1"/>
          <p:nvPr/>
        </p:nvSpPr>
        <p:spPr>
          <a:xfrm>
            <a:off x="0" y="2514600"/>
            <a:ext cx="8839200" cy="4425827"/>
          </a:xfrm>
          <a:prstGeom prst="rect">
            <a:avLst/>
          </a:prstGeom>
          <a:noFill/>
        </p:spPr>
        <p:txBody>
          <a:bodyPr wrap="square" rtlCol="0">
            <a:spAutoFit/>
          </a:bodyPr>
          <a:lstStyle/>
          <a:p>
            <a:pPr marL="1714500" lvl="3" indent="-342900">
              <a:spcBef>
                <a:spcPct val="10000"/>
              </a:spcBef>
              <a:spcAft>
                <a:spcPts val="0"/>
              </a:spcAft>
              <a:buFont typeface="Wingdings" pitchFamily="2" charset="2"/>
              <a:buChar char="§"/>
              <a:tabLst>
                <a:tab pos="630238" algn="l"/>
                <a:tab pos="1139825" algn="l"/>
                <a:tab pos="1597025" algn="l"/>
                <a:tab pos="2052638" algn="l"/>
              </a:tabLst>
              <a:defRPr/>
            </a:pPr>
            <a:r>
              <a:rPr lang="en-US" sz="2400" dirty="0">
                <a:latin typeface="Comic Sans MS" pitchFamily="66" charset="0"/>
              </a:rPr>
              <a:t>Added to </a:t>
            </a:r>
            <a:r>
              <a:rPr lang="en-US" sz="2400" dirty="0" smtClean="0">
                <a:latin typeface="Comic Sans MS" pitchFamily="66" charset="0"/>
              </a:rPr>
              <a:t>the project budget and </a:t>
            </a:r>
            <a:r>
              <a:rPr lang="en-US" sz="2400" dirty="0">
                <a:latin typeface="Comic Sans MS" pitchFamily="66" charset="0"/>
              </a:rPr>
              <a:t>used to further project </a:t>
            </a:r>
            <a:r>
              <a:rPr lang="en-US" sz="2400" dirty="0" smtClean="0">
                <a:latin typeface="Comic Sans MS" pitchFamily="66" charset="0"/>
              </a:rPr>
              <a:t>objectives.</a:t>
            </a:r>
          </a:p>
          <a:p>
            <a:pPr marL="1543050" lvl="3" indent="-171450">
              <a:spcBef>
                <a:spcPct val="10000"/>
              </a:spcBef>
              <a:spcAft>
                <a:spcPts val="0"/>
              </a:spcAft>
              <a:buFont typeface="Wingdings" pitchFamily="2" charset="2"/>
              <a:buChar char="§"/>
              <a:tabLst>
                <a:tab pos="630238" algn="l"/>
                <a:tab pos="1139825" algn="l"/>
                <a:tab pos="1597025" algn="l"/>
                <a:tab pos="2052638" algn="l"/>
              </a:tabLst>
              <a:defRPr/>
            </a:pPr>
            <a:endParaRPr lang="en-US" sz="800" dirty="0">
              <a:latin typeface="Comic Sans MS" pitchFamily="66" charset="0"/>
            </a:endParaRPr>
          </a:p>
          <a:p>
            <a:pPr marL="1714500" lvl="3" indent="-342900">
              <a:spcBef>
                <a:spcPct val="10000"/>
              </a:spcBef>
              <a:spcAft>
                <a:spcPts val="0"/>
              </a:spcAft>
              <a:buFont typeface="Wingdings" pitchFamily="2" charset="2"/>
              <a:buChar char="§"/>
              <a:tabLst>
                <a:tab pos="630238" algn="l"/>
                <a:tab pos="1139825" algn="l"/>
                <a:tab pos="1597025" algn="l"/>
                <a:tab pos="2052638" algn="l"/>
              </a:tabLst>
              <a:defRPr/>
            </a:pPr>
            <a:r>
              <a:rPr lang="en-US" sz="2400" dirty="0" smtClean="0">
                <a:latin typeface="Comic Sans MS" pitchFamily="66" charset="0"/>
              </a:rPr>
              <a:t>Used </a:t>
            </a:r>
            <a:r>
              <a:rPr lang="en-US" sz="2400" dirty="0">
                <a:latin typeface="Comic Sans MS" pitchFamily="66" charset="0"/>
              </a:rPr>
              <a:t>to finance the non-federal share of </a:t>
            </a:r>
            <a:r>
              <a:rPr lang="en-US" sz="2400" dirty="0" smtClean="0">
                <a:latin typeface="Comic Sans MS" pitchFamily="66" charset="0"/>
              </a:rPr>
              <a:t>the project - must be approved at proposal time.</a:t>
            </a:r>
          </a:p>
          <a:p>
            <a:pPr marL="1543050" lvl="3" indent="-171450">
              <a:spcBef>
                <a:spcPct val="10000"/>
              </a:spcBef>
              <a:spcAft>
                <a:spcPts val="0"/>
              </a:spcAft>
              <a:buFont typeface="Wingdings" pitchFamily="2" charset="2"/>
              <a:buChar char="§"/>
              <a:tabLst>
                <a:tab pos="630238" algn="l"/>
                <a:tab pos="1139825" algn="l"/>
                <a:tab pos="1597025" algn="l"/>
                <a:tab pos="2052638" algn="l"/>
              </a:tabLst>
              <a:defRPr/>
            </a:pPr>
            <a:endParaRPr lang="en-US" sz="800" dirty="0">
              <a:latin typeface="Comic Sans MS" pitchFamily="66" charset="0"/>
            </a:endParaRPr>
          </a:p>
          <a:p>
            <a:pPr marL="1714500" lvl="3" indent="-342900">
              <a:spcBef>
                <a:spcPct val="10000"/>
              </a:spcBef>
              <a:spcAft>
                <a:spcPts val="0"/>
              </a:spcAft>
              <a:buFont typeface="Wingdings" pitchFamily="2" charset="2"/>
              <a:buChar char="§"/>
              <a:tabLst>
                <a:tab pos="630238" algn="l"/>
                <a:tab pos="1139825" algn="l"/>
                <a:tab pos="1597025" algn="l"/>
                <a:tab pos="2052638" algn="l"/>
              </a:tabLst>
              <a:defRPr/>
            </a:pPr>
            <a:r>
              <a:rPr lang="en-US" sz="2400" dirty="0" smtClean="0">
                <a:latin typeface="Comic Sans MS" pitchFamily="66" charset="0"/>
              </a:rPr>
              <a:t>Deducted </a:t>
            </a:r>
            <a:r>
              <a:rPr lang="en-US" sz="2400" dirty="0">
                <a:latin typeface="Comic Sans MS" pitchFamily="66" charset="0"/>
              </a:rPr>
              <a:t>from federal </a:t>
            </a:r>
            <a:r>
              <a:rPr lang="en-US" sz="2400" dirty="0" smtClean="0">
                <a:latin typeface="Comic Sans MS" pitchFamily="66" charset="0"/>
              </a:rPr>
              <a:t>funds</a:t>
            </a:r>
            <a:r>
              <a:rPr lang="en-US" sz="2400" dirty="0">
                <a:latin typeface="Comic Sans MS" pitchFamily="66" charset="0"/>
              </a:rPr>
              <a:t> </a:t>
            </a:r>
            <a:r>
              <a:rPr lang="en-US" sz="2400" dirty="0" smtClean="0">
                <a:latin typeface="Comic Sans MS" pitchFamily="66" charset="0"/>
              </a:rPr>
              <a:t>– usually the 	 result of not getting prior approval!</a:t>
            </a:r>
            <a:endParaRPr lang="en-US" sz="2400" dirty="0">
              <a:latin typeface="Comic Sans MS" pitchFamily="66" charset="0"/>
            </a:endParaRPr>
          </a:p>
          <a:p>
            <a:pPr marL="457200" lvl="3">
              <a:spcBef>
                <a:spcPct val="70000"/>
              </a:spcBef>
              <a:spcAft>
                <a:spcPct val="10000"/>
              </a:spcAft>
              <a:buClr>
                <a:schemeClr val="tx2"/>
              </a:buClr>
              <a:tabLst>
                <a:tab pos="630238" algn="l"/>
                <a:tab pos="1139825" algn="l"/>
                <a:tab pos="1597025" algn="l"/>
                <a:tab pos="2052638" algn="l"/>
              </a:tabLst>
              <a:defRPr/>
            </a:pPr>
            <a:r>
              <a:rPr lang="en-US" sz="2400" b="1" u="sng" dirty="0">
                <a:solidFill>
                  <a:srgbClr val="C00000"/>
                </a:solidFill>
                <a:latin typeface="Comic Sans MS" pitchFamily="66" charset="0"/>
              </a:rPr>
              <a:t>IMPORTANT</a:t>
            </a:r>
            <a:r>
              <a:rPr lang="en-US" sz="2400" b="1" dirty="0">
                <a:solidFill>
                  <a:srgbClr val="C00000"/>
                </a:solidFill>
                <a:latin typeface="Comic Sans MS" pitchFamily="66" charset="0"/>
              </a:rPr>
              <a:t>:</a:t>
            </a:r>
            <a:r>
              <a:rPr lang="en-US" sz="2400" b="1" dirty="0">
                <a:solidFill>
                  <a:srgbClr val="1C9903"/>
                </a:solidFill>
                <a:latin typeface="Comic Sans MS" pitchFamily="66" charset="0"/>
              </a:rPr>
              <a:t> </a:t>
            </a:r>
            <a:r>
              <a:rPr lang="en-US" sz="2400" dirty="0">
                <a:latin typeface="Comic Sans MS" pitchFamily="66" charset="0"/>
              </a:rPr>
              <a:t> If you anticipate having program income, </a:t>
            </a:r>
            <a:r>
              <a:rPr lang="en-US" sz="2400" dirty="0" smtClean="0">
                <a:latin typeface="Comic Sans MS" pitchFamily="66" charset="0"/>
              </a:rPr>
              <a:t>include it in the proposal budget.  This will guarantee that proper prior approval is considered!</a:t>
            </a:r>
            <a:endParaRPr lang="en-US" sz="2400" dirty="0">
              <a:latin typeface="Comic Sans MS" pitchFamily="66" charset="0"/>
            </a:endParaRPr>
          </a:p>
          <a:p>
            <a:endParaRPr lang="en-US" sz="2400" dirty="0">
              <a:latin typeface="Comic Sans MS" pitchFamily="66" charset="0"/>
            </a:endParaRPr>
          </a:p>
        </p:txBody>
      </p:sp>
    </p:spTree>
    <p:extLst>
      <p:ext uri="{BB962C8B-B14F-4D97-AF65-F5344CB8AC3E}">
        <p14:creationId xmlns:p14="http://schemas.microsoft.com/office/powerpoint/2010/main" val="3668103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830997"/>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800" dirty="0" smtClean="0">
                <a:solidFill>
                  <a:srgbClr val="FFFFFF"/>
                </a:solidFill>
                <a:latin typeface="Comic Sans MS" pitchFamily="66" charset="0"/>
              </a:rPr>
              <a:t>Equipment - Grants</a:t>
            </a:r>
            <a:endParaRPr lang="en-US" sz="4800" dirty="0">
              <a:solidFill>
                <a:srgbClr val="FFFFFF"/>
              </a:solidFill>
              <a:latin typeface="Comic Sans MS" pitchFamily="66" charset="0"/>
            </a:endParaRPr>
          </a:p>
        </p:txBody>
      </p:sp>
      <p:sp>
        <p:nvSpPr>
          <p:cNvPr id="838660" name="Text Box 4"/>
          <p:cNvSpPr txBox="1">
            <a:spLocks noChangeArrowheads="1"/>
          </p:cNvSpPr>
          <p:nvPr/>
        </p:nvSpPr>
        <p:spPr bwMode="auto">
          <a:xfrm>
            <a:off x="0" y="1143000"/>
            <a:ext cx="9144000" cy="2422202"/>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lvl="1">
              <a:spcBef>
                <a:spcPct val="10000"/>
              </a:spcBef>
              <a:spcAft>
                <a:spcPct val="10000"/>
              </a:spcAft>
              <a:tabLst>
                <a:tab pos="630238" algn="l"/>
                <a:tab pos="1139825" algn="l"/>
                <a:tab pos="1597025" algn="l"/>
                <a:tab pos="2052638" algn="l"/>
              </a:tabLst>
            </a:pPr>
            <a:r>
              <a:rPr lang="en-US" sz="2600" dirty="0" smtClean="0">
                <a:latin typeface="Comic Sans MS" pitchFamily="66" charset="0"/>
              </a:rPr>
              <a:t>“Tangible, nonexpendable personal property charged directly to the award having a useful life of more than one year and an acquisition cost of $5,000 or more per unit.”</a:t>
            </a:r>
          </a:p>
          <a:p>
            <a:pPr lvl="1" algn="ctr">
              <a:spcBef>
                <a:spcPct val="40000"/>
              </a:spcBef>
              <a:spcAft>
                <a:spcPct val="10000"/>
              </a:spcAft>
              <a:tabLst>
                <a:tab pos="349250" algn="l"/>
                <a:tab pos="749300" algn="l"/>
                <a:tab pos="800100" algn="l"/>
                <a:tab pos="1597025" algn="l"/>
              </a:tabLst>
              <a:defRPr/>
            </a:pPr>
            <a:endParaRPr lang="en-US" sz="3200" dirty="0">
              <a:latin typeface="Comic Sans MS" pitchFamily="66" charset="0"/>
            </a:endParaRPr>
          </a:p>
        </p:txBody>
      </p:sp>
      <p:sp>
        <p:nvSpPr>
          <p:cNvPr id="4" name="TextBox 3"/>
          <p:cNvSpPr txBox="1"/>
          <p:nvPr/>
        </p:nvSpPr>
        <p:spPr>
          <a:xfrm>
            <a:off x="0" y="3048000"/>
            <a:ext cx="8610600" cy="2997744"/>
          </a:xfrm>
          <a:prstGeom prst="rect">
            <a:avLst/>
          </a:prstGeom>
          <a:noFill/>
        </p:spPr>
        <p:txBody>
          <a:bodyPr wrap="square" rtlCol="0">
            <a:spAutoFit/>
          </a:bodyPr>
          <a:lstStyle/>
          <a:p>
            <a:pPr marL="1257300" lvl="2" indent="-342900">
              <a:spcBef>
                <a:spcPct val="50000"/>
              </a:spcBef>
              <a:spcAft>
                <a:spcPct val="10000"/>
              </a:spcAft>
              <a:buFont typeface="Wingdings" pitchFamily="2" charset="2"/>
              <a:buChar char="§"/>
              <a:tabLst>
                <a:tab pos="630238" algn="l"/>
                <a:tab pos="1139825" algn="l"/>
                <a:tab pos="1597025" algn="l"/>
                <a:tab pos="2052638" algn="l"/>
              </a:tabLst>
            </a:pPr>
            <a:r>
              <a:rPr lang="en-US" sz="2400" dirty="0" smtClean="0">
                <a:latin typeface="Comic Sans MS" pitchFamily="66" charset="0"/>
              </a:rPr>
              <a:t>Title vests with recipient (usually)</a:t>
            </a:r>
          </a:p>
          <a:p>
            <a:pPr marL="1257300" lvl="2" indent="-342900">
              <a:spcBef>
                <a:spcPct val="50000"/>
              </a:spcBef>
              <a:spcAft>
                <a:spcPct val="10000"/>
              </a:spcAft>
              <a:buFont typeface="Wingdings" pitchFamily="2" charset="2"/>
              <a:buChar char="§"/>
              <a:tabLst>
                <a:tab pos="630238" algn="l"/>
                <a:tab pos="1139825" algn="l"/>
                <a:tab pos="1597025" algn="l"/>
                <a:tab pos="2052638" algn="l"/>
              </a:tabLst>
            </a:pPr>
            <a:r>
              <a:rPr lang="en-US" sz="2400" dirty="0" smtClean="0">
                <a:latin typeface="Comic Sans MS" pitchFamily="66" charset="0"/>
              </a:rPr>
              <a:t>When project ends, residual equipment must be        used for:</a:t>
            </a:r>
          </a:p>
          <a:p>
            <a:pPr marL="1828800" lvl="3" indent="-457200">
              <a:spcBef>
                <a:spcPct val="50000"/>
              </a:spcBef>
              <a:spcAft>
                <a:spcPct val="10000"/>
              </a:spcAft>
              <a:buFont typeface="Arial" pitchFamily="34" charset="0"/>
              <a:buChar char="•"/>
              <a:tabLst>
                <a:tab pos="630238" algn="l"/>
                <a:tab pos="1139825" algn="l"/>
                <a:tab pos="1597025" algn="l"/>
                <a:tab pos="2052638" algn="l"/>
              </a:tabLst>
            </a:pPr>
            <a:r>
              <a:rPr lang="en-US" sz="2000" dirty="0" smtClean="0">
                <a:latin typeface="Comic Sans MS" pitchFamily="66" charset="0"/>
              </a:rPr>
              <a:t>  Other projects funded by same agency</a:t>
            </a:r>
          </a:p>
          <a:p>
            <a:pPr marL="1828800" lvl="3" indent="-457200">
              <a:spcBef>
                <a:spcPct val="50000"/>
              </a:spcBef>
              <a:spcAft>
                <a:spcPct val="10000"/>
              </a:spcAft>
              <a:buFont typeface="Arial" pitchFamily="34" charset="0"/>
              <a:buChar char="•"/>
              <a:tabLst>
                <a:tab pos="630238" algn="l"/>
                <a:tab pos="1139825" algn="l"/>
                <a:tab pos="1597025" algn="l"/>
                <a:tab pos="2052638" algn="l"/>
              </a:tabLst>
            </a:pPr>
            <a:r>
              <a:rPr lang="en-US" sz="2000" dirty="0" smtClean="0">
                <a:latin typeface="Comic Sans MS" pitchFamily="66" charset="0"/>
              </a:rPr>
              <a:t>  Other federally funded projects</a:t>
            </a:r>
          </a:p>
          <a:p>
            <a:pPr marL="1257300" lvl="2" indent="-342900">
              <a:spcBef>
                <a:spcPct val="50000"/>
              </a:spcBef>
              <a:spcAft>
                <a:spcPct val="10000"/>
              </a:spcAft>
              <a:buFont typeface="Wingdings" pitchFamily="2" charset="2"/>
              <a:buChar char="§"/>
              <a:tabLst>
                <a:tab pos="630238" algn="l"/>
                <a:tab pos="1139825" algn="l"/>
                <a:tab pos="1597025" algn="l"/>
                <a:tab pos="2052638" algn="l"/>
              </a:tabLst>
            </a:pPr>
            <a:r>
              <a:rPr lang="en-US" sz="2400" dirty="0" smtClean="0">
                <a:latin typeface="Comic Sans MS" pitchFamily="66" charset="0"/>
              </a:rPr>
              <a:t>Must have adequate property management system</a:t>
            </a:r>
            <a:endParaRPr lang="en-US" sz="2400" dirty="0">
              <a:latin typeface="Comic Sans MS" pitchFamily="66" charset="0"/>
            </a:endParaRPr>
          </a:p>
        </p:txBody>
      </p:sp>
    </p:spTree>
    <p:extLst>
      <p:ext uri="{BB962C8B-B14F-4D97-AF65-F5344CB8AC3E}">
        <p14:creationId xmlns:p14="http://schemas.microsoft.com/office/powerpoint/2010/main" val="3373847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830997"/>
          </a:xfrm>
          <a:prstGeom prst="rect">
            <a:avLst/>
          </a:prstGeom>
          <a:solidFill>
            <a:schemeClr val="bg1">
              <a:lumMod val="25000"/>
            </a:schemeClr>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800" dirty="0" smtClean="0">
                <a:solidFill>
                  <a:srgbClr val="FFFFFF"/>
                </a:solidFill>
                <a:latin typeface="Comic Sans MS" pitchFamily="66" charset="0"/>
              </a:rPr>
              <a:t>Equipment - Contracts</a:t>
            </a:r>
            <a:endParaRPr lang="en-US" sz="4800" dirty="0">
              <a:solidFill>
                <a:srgbClr val="FFFFFF"/>
              </a:solidFill>
              <a:latin typeface="Comic Sans MS" pitchFamily="66" charset="0"/>
            </a:endParaRPr>
          </a:p>
        </p:txBody>
      </p:sp>
      <p:sp>
        <p:nvSpPr>
          <p:cNvPr id="4" name="TextBox 3"/>
          <p:cNvSpPr txBox="1"/>
          <p:nvPr/>
        </p:nvSpPr>
        <p:spPr>
          <a:xfrm>
            <a:off x="-609600" y="1447800"/>
            <a:ext cx="9677400" cy="4413516"/>
          </a:xfrm>
          <a:prstGeom prst="rect">
            <a:avLst/>
          </a:prstGeom>
          <a:noFill/>
        </p:spPr>
        <p:txBody>
          <a:bodyPr wrap="square" rtlCol="0">
            <a:spAutoFit/>
          </a:bodyPr>
          <a:lstStyle/>
          <a:p>
            <a:pPr lvl="2">
              <a:spcBef>
                <a:spcPct val="50000"/>
              </a:spcBef>
              <a:spcAft>
                <a:spcPct val="10000"/>
              </a:spcAft>
              <a:buClr>
                <a:schemeClr val="tx1"/>
              </a:buClr>
              <a:buFont typeface="Wingdings" pitchFamily="2" charset="2"/>
              <a:buChar char="§"/>
              <a:tabLst>
                <a:tab pos="630238" algn="l"/>
                <a:tab pos="1139825" algn="l"/>
                <a:tab pos="1597025" algn="l"/>
                <a:tab pos="2052638" algn="l"/>
              </a:tabLst>
            </a:pPr>
            <a:r>
              <a:rPr lang="en-US" sz="2400" dirty="0" smtClean="0">
                <a:latin typeface="Comic Sans MS" pitchFamily="66" charset="0"/>
              </a:rPr>
              <a:t> </a:t>
            </a:r>
            <a:r>
              <a:rPr lang="en-US" sz="2600" b="1" u="sng" dirty="0">
                <a:solidFill>
                  <a:schemeClr val="bg1">
                    <a:lumMod val="25000"/>
                  </a:schemeClr>
                </a:solidFill>
                <a:latin typeface="Comic Sans MS" pitchFamily="66" charset="0"/>
              </a:rPr>
              <a:t>Contract–Acquired Property</a:t>
            </a:r>
            <a:r>
              <a:rPr lang="en-US" sz="2600" b="1" dirty="0">
                <a:solidFill>
                  <a:schemeClr val="bg1">
                    <a:lumMod val="25000"/>
                  </a:schemeClr>
                </a:solidFill>
                <a:latin typeface="Comic Sans MS" pitchFamily="66" charset="0"/>
              </a:rPr>
              <a:t> </a:t>
            </a:r>
            <a:r>
              <a:rPr lang="en-US" sz="2600" dirty="0" smtClean="0">
                <a:solidFill>
                  <a:schemeClr val="bg1">
                    <a:lumMod val="10000"/>
                  </a:schemeClr>
                </a:solidFill>
                <a:latin typeface="Comic Sans MS" pitchFamily="66" charset="0"/>
              </a:rPr>
              <a:t>- Equipment </a:t>
            </a:r>
            <a:r>
              <a:rPr lang="en-US" sz="2600" dirty="0" smtClean="0">
                <a:latin typeface="Comic Sans MS" pitchFamily="66" charset="0"/>
              </a:rPr>
              <a:t>acquired by 	a contractor </a:t>
            </a:r>
            <a:r>
              <a:rPr lang="en-US" sz="2600" dirty="0">
                <a:latin typeface="Comic Sans MS" pitchFamily="66" charset="0"/>
              </a:rPr>
              <a:t>while performing a </a:t>
            </a:r>
            <a:r>
              <a:rPr lang="en-US" sz="2600" dirty="0" smtClean="0">
                <a:latin typeface="Comic Sans MS" pitchFamily="66" charset="0"/>
              </a:rPr>
              <a:t>contract.  The 	Government holds title to this property. </a:t>
            </a:r>
          </a:p>
          <a:p>
            <a:pPr lvl="2">
              <a:spcBef>
                <a:spcPct val="50000"/>
              </a:spcBef>
              <a:spcAft>
                <a:spcPct val="10000"/>
              </a:spcAft>
              <a:buFont typeface="Wingdings" pitchFamily="2" charset="2"/>
              <a:buChar char="§"/>
              <a:tabLst>
                <a:tab pos="630238" algn="l"/>
                <a:tab pos="1139825" algn="l"/>
                <a:tab pos="1597025" algn="l"/>
                <a:tab pos="2052638" algn="l"/>
              </a:tabLst>
            </a:pPr>
            <a:r>
              <a:rPr lang="en-US" sz="2600" dirty="0">
                <a:latin typeface="Comic Sans MS" pitchFamily="66" charset="0"/>
              </a:rPr>
              <a:t> </a:t>
            </a:r>
            <a:r>
              <a:rPr lang="en-US" sz="2600" dirty="0" smtClean="0">
                <a:latin typeface="Comic Sans MS" pitchFamily="66" charset="0"/>
              </a:rPr>
              <a:t>When the project ends </a:t>
            </a:r>
            <a:r>
              <a:rPr lang="en-US" sz="2600" u="sng" dirty="0" smtClean="0">
                <a:latin typeface="Comic Sans MS" pitchFamily="66" charset="0"/>
              </a:rPr>
              <a:t>you may be required</a:t>
            </a:r>
            <a:r>
              <a:rPr lang="en-US" sz="2600" u="sng" dirty="0">
                <a:latin typeface="Comic Sans MS" pitchFamily="66" charset="0"/>
              </a:rPr>
              <a:t> </a:t>
            </a:r>
            <a:r>
              <a:rPr lang="en-US" sz="2600" u="sng" dirty="0" smtClean="0">
                <a:latin typeface="Comic Sans MS" pitchFamily="66" charset="0"/>
              </a:rPr>
              <a:t>to return </a:t>
            </a:r>
            <a:r>
              <a:rPr lang="en-US" sz="2600" dirty="0" smtClean="0">
                <a:latin typeface="Comic Sans MS" pitchFamily="66" charset="0"/>
              </a:rPr>
              <a:t>	 </a:t>
            </a:r>
            <a:r>
              <a:rPr lang="en-US" sz="2600" u="sng" dirty="0" smtClean="0">
                <a:latin typeface="Comic Sans MS" pitchFamily="66" charset="0"/>
              </a:rPr>
              <a:t>the equipment</a:t>
            </a:r>
            <a:r>
              <a:rPr lang="en-US" sz="2600" dirty="0" smtClean="0">
                <a:latin typeface="Comic Sans MS" pitchFamily="66" charset="0"/>
              </a:rPr>
              <a:t>!</a:t>
            </a:r>
          </a:p>
          <a:p>
            <a:pPr lvl="2">
              <a:spcBef>
                <a:spcPct val="50000"/>
              </a:spcBef>
              <a:spcAft>
                <a:spcPct val="10000"/>
              </a:spcAft>
              <a:buFont typeface="Wingdings" pitchFamily="2" charset="2"/>
              <a:buChar char="§"/>
              <a:tabLst>
                <a:tab pos="630238" algn="l"/>
                <a:tab pos="1139825" algn="l"/>
                <a:tab pos="1597025" algn="l"/>
                <a:tab pos="2052638" algn="l"/>
              </a:tabLst>
            </a:pPr>
            <a:r>
              <a:rPr lang="en-US" sz="2600" dirty="0">
                <a:latin typeface="Comic Sans MS" pitchFamily="66" charset="0"/>
              </a:rPr>
              <a:t> </a:t>
            </a:r>
            <a:r>
              <a:rPr lang="en-US" sz="2600" dirty="0" smtClean="0">
                <a:latin typeface="Comic Sans MS" pitchFamily="66" charset="0"/>
              </a:rPr>
              <a:t> </a:t>
            </a:r>
            <a:r>
              <a:rPr lang="en-US" sz="2600" u="sng" dirty="0" smtClean="0">
                <a:latin typeface="Comic Sans MS" pitchFamily="66" charset="0"/>
              </a:rPr>
              <a:t>Note</a:t>
            </a:r>
            <a:r>
              <a:rPr lang="en-US" sz="2600" dirty="0" smtClean="0">
                <a:latin typeface="Comic Sans MS" pitchFamily="66" charset="0"/>
              </a:rPr>
              <a:t>: Sometimes the CO will not fund the equipment 	 line in the contract budget and instead “provide” 	 	 the equipment from other contracts that are ending.</a:t>
            </a:r>
            <a:endParaRPr lang="en-US" sz="2600" dirty="0">
              <a:latin typeface="Comic Sans MS" pitchFamily="66" charset="0"/>
            </a:endParaRPr>
          </a:p>
          <a:p>
            <a:pPr lvl="2">
              <a:spcBef>
                <a:spcPct val="50000"/>
              </a:spcBef>
              <a:spcAft>
                <a:spcPct val="10000"/>
              </a:spcAft>
              <a:buFont typeface="Wingdings" pitchFamily="2" charset="2"/>
              <a:buChar char="§"/>
              <a:tabLst>
                <a:tab pos="630238" algn="l"/>
                <a:tab pos="1139825" algn="l"/>
                <a:tab pos="1597025" algn="l"/>
                <a:tab pos="2052638" algn="l"/>
              </a:tabLst>
            </a:pPr>
            <a:r>
              <a:rPr lang="en-US" sz="2600" dirty="0" smtClean="0">
                <a:latin typeface="Comic Sans MS" pitchFamily="66" charset="0"/>
              </a:rPr>
              <a:t>  Must have adequate property management system.</a:t>
            </a:r>
            <a:endParaRPr lang="en-US" sz="2600" dirty="0">
              <a:latin typeface="Comic Sans MS" pitchFamily="66" charset="0"/>
            </a:endParaRPr>
          </a:p>
        </p:txBody>
      </p:sp>
    </p:spTree>
    <p:extLst>
      <p:ext uri="{BB962C8B-B14F-4D97-AF65-F5344CB8AC3E}">
        <p14:creationId xmlns:p14="http://schemas.microsoft.com/office/powerpoint/2010/main" val="1757908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830997"/>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800" dirty="0" smtClean="0">
                <a:solidFill>
                  <a:srgbClr val="FFFFFF"/>
                </a:solidFill>
                <a:latin typeface="Comic Sans MS" pitchFamily="66" charset="0"/>
              </a:rPr>
              <a:t>Patent Rights - Grants</a:t>
            </a:r>
            <a:endParaRPr lang="en-US" sz="4800" dirty="0">
              <a:solidFill>
                <a:srgbClr val="FFFFFF"/>
              </a:solidFill>
              <a:latin typeface="Comic Sans MS" pitchFamily="66" charset="0"/>
            </a:endParaRPr>
          </a:p>
        </p:txBody>
      </p:sp>
      <p:sp>
        <p:nvSpPr>
          <p:cNvPr id="838660" name="Text Box 4"/>
          <p:cNvSpPr txBox="1">
            <a:spLocks noChangeArrowheads="1"/>
          </p:cNvSpPr>
          <p:nvPr/>
        </p:nvSpPr>
        <p:spPr bwMode="auto">
          <a:xfrm>
            <a:off x="-609600" y="1143000"/>
            <a:ext cx="9601200" cy="6118598"/>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marL="800100" lvl="1" indent="-342900" algn="ctr">
              <a:spcBef>
                <a:spcPct val="10000"/>
              </a:spcBef>
              <a:spcAft>
                <a:spcPct val="10000"/>
              </a:spcAft>
              <a:tabLst>
                <a:tab pos="804863" algn="l"/>
                <a:tab pos="1139825" algn="l"/>
                <a:tab pos="1597025" algn="l"/>
                <a:tab pos="2052638" algn="l"/>
              </a:tabLst>
              <a:defRPr/>
            </a:pPr>
            <a:r>
              <a:rPr lang="en-US" sz="3200" dirty="0" smtClean="0">
                <a:latin typeface="Comic Sans MS" pitchFamily="66" charset="0"/>
              </a:rPr>
              <a:t>Recipient and Government Rights:</a:t>
            </a:r>
          </a:p>
          <a:p>
            <a:pPr marL="800100" lvl="1" indent="-342900">
              <a:spcBef>
                <a:spcPct val="10000"/>
              </a:spcBef>
              <a:spcAft>
                <a:spcPct val="10000"/>
              </a:spcAft>
              <a:tabLst>
                <a:tab pos="804863" algn="l"/>
                <a:tab pos="1139825" algn="l"/>
                <a:tab pos="1597025" algn="l"/>
                <a:tab pos="2052638" algn="l"/>
              </a:tabLst>
              <a:defRPr/>
            </a:pPr>
            <a:endParaRPr lang="en-US" sz="1000" dirty="0">
              <a:latin typeface="Comic Sans MS" pitchFamily="66" charset="0"/>
            </a:endParaRPr>
          </a:p>
          <a:p>
            <a:pPr lvl="1">
              <a:spcBef>
                <a:spcPct val="10000"/>
              </a:spcBef>
              <a:spcAft>
                <a:spcPct val="10000"/>
              </a:spcAft>
              <a:buFont typeface="Wingdings" pitchFamily="2" charset="2"/>
              <a:buChar char="§"/>
              <a:tabLst>
                <a:tab pos="804863" algn="l"/>
                <a:tab pos="1139825" algn="l"/>
                <a:tab pos="1597025" algn="l"/>
                <a:tab pos="2052638" algn="l"/>
              </a:tabLst>
              <a:defRPr/>
            </a:pPr>
            <a:endParaRPr lang="en-US" sz="900" dirty="0">
              <a:latin typeface="Comic Sans MS" pitchFamily="66" charset="0"/>
            </a:endParaRPr>
          </a:p>
          <a:p>
            <a:pPr marL="1371600" lvl="2" indent="-457200">
              <a:spcBef>
                <a:spcPct val="20000"/>
              </a:spcBef>
              <a:spcAft>
                <a:spcPct val="10000"/>
              </a:spcAft>
              <a:buFont typeface="Wingdings" pitchFamily="2" charset="2"/>
              <a:buChar char="§"/>
              <a:tabLst>
                <a:tab pos="1139825" algn="l"/>
                <a:tab pos="1206500" algn="l"/>
                <a:tab pos="1597025" algn="l"/>
                <a:tab pos="2052638" algn="l"/>
              </a:tabLst>
              <a:defRPr/>
            </a:pPr>
            <a:r>
              <a:rPr lang="en-US" sz="2800" dirty="0">
                <a:latin typeface="Comic Sans MS" pitchFamily="66" charset="0"/>
              </a:rPr>
              <a:t>Recipient may patent </a:t>
            </a:r>
            <a:r>
              <a:rPr lang="en-US" sz="2800" dirty="0" smtClean="0">
                <a:latin typeface="Comic Sans MS" pitchFamily="66" charset="0"/>
              </a:rPr>
              <a:t>(and “own”) any </a:t>
            </a:r>
            <a:r>
              <a:rPr lang="en-US" sz="2800" dirty="0">
                <a:latin typeface="Comic Sans MS" pitchFamily="66" charset="0"/>
              </a:rPr>
              <a:t>invention </a:t>
            </a:r>
            <a:r>
              <a:rPr lang="en-US" sz="2800" dirty="0" smtClean="0">
                <a:latin typeface="Comic Sans MS" pitchFamily="66" charset="0"/>
              </a:rPr>
              <a:t>developed </a:t>
            </a:r>
            <a:r>
              <a:rPr lang="en-US" sz="2800" dirty="0">
                <a:latin typeface="Comic Sans MS" pitchFamily="66" charset="0"/>
              </a:rPr>
              <a:t>under </a:t>
            </a:r>
            <a:r>
              <a:rPr lang="en-US" sz="2800" dirty="0" smtClean="0">
                <a:latin typeface="Comic Sans MS" pitchFamily="66" charset="0"/>
              </a:rPr>
              <a:t>the award, subject </a:t>
            </a:r>
            <a:r>
              <a:rPr lang="en-US" sz="2800" dirty="0">
                <a:latin typeface="Comic Sans MS" pitchFamily="66" charset="0"/>
              </a:rPr>
              <a:t>to </a:t>
            </a:r>
            <a:r>
              <a:rPr lang="en-US" sz="2800" dirty="0" smtClean="0">
                <a:latin typeface="Comic Sans MS" pitchFamily="66" charset="0"/>
              </a:rPr>
              <a:t>Bayh-Dole Act and institutional policy.  </a:t>
            </a:r>
          </a:p>
          <a:p>
            <a:pPr marL="1371600" lvl="2" indent="-457200">
              <a:spcBef>
                <a:spcPct val="20000"/>
              </a:spcBef>
              <a:spcAft>
                <a:spcPct val="10000"/>
              </a:spcAft>
              <a:buFont typeface="Wingdings" pitchFamily="2" charset="2"/>
              <a:buChar char="§"/>
              <a:tabLst>
                <a:tab pos="1139825" algn="l"/>
                <a:tab pos="1206500" algn="l"/>
                <a:tab pos="1597025" algn="l"/>
                <a:tab pos="2052638" algn="l"/>
              </a:tabLst>
              <a:defRPr/>
            </a:pPr>
            <a:r>
              <a:rPr lang="en-US" sz="2800" dirty="0">
                <a:latin typeface="Comic Sans MS" pitchFamily="66" charset="0"/>
              </a:rPr>
              <a:t>Must grant </a:t>
            </a:r>
            <a:r>
              <a:rPr lang="en-US" sz="2800" dirty="0" smtClean="0">
                <a:latin typeface="Comic Sans MS" pitchFamily="66" charset="0"/>
              </a:rPr>
              <a:t>the government a </a:t>
            </a:r>
            <a:r>
              <a:rPr lang="en-US" sz="2800" dirty="0">
                <a:latin typeface="Comic Sans MS" pitchFamily="66" charset="0"/>
              </a:rPr>
              <a:t>royalty-free, nonexclusive, irrevocable </a:t>
            </a:r>
            <a:r>
              <a:rPr lang="en-US" sz="2800" dirty="0" smtClean="0">
                <a:latin typeface="Comic Sans MS" pitchFamily="66" charset="0"/>
              </a:rPr>
              <a:t>Government-Use license.</a:t>
            </a:r>
          </a:p>
          <a:p>
            <a:pPr marL="1371600" lvl="2" indent="-457200">
              <a:spcBef>
                <a:spcPct val="20000"/>
              </a:spcBef>
              <a:spcAft>
                <a:spcPct val="10000"/>
              </a:spcAft>
              <a:buFont typeface="Wingdings" pitchFamily="2" charset="2"/>
              <a:buChar char="§"/>
              <a:tabLst>
                <a:tab pos="1139825" algn="l"/>
                <a:tab pos="1206500" algn="l"/>
                <a:tab pos="1597025" algn="l"/>
                <a:tab pos="2052638" algn="l"/>
              </a:tabLst>
              <a:defRPr/>
            </a:pPr>
            <a:r>
              <a:rPr lang="en-US" sz="2800" dirty="0">
                <a:latin typeface="Comic Sans MS" pitchFamily="66" charset="0"/>
              </a:rPr>
              <a:t> </a:t>
            </a:r>
            <a:r>
              <a:rPr lang="en-US" sz="2800" dirty="0" smtClean="0">
                <a:solidFill>
                  <a:schemeClr val="tx1"/>
                </a:solidFill>
                <a:latin typeface="Comic Sans MS" pitchFamily="66" charset="0"/>
              </a:rPr>
              <a:t>And then there are </a:t>
            </a:r>
            <a:r>
              <a:rPr lang="en-US" sz="2800" b="1" dirty="0" smtClean="0">
                <a:solidFill>
                  <a:srgbClr val="C00000"/>
                </a:solidFill>
                <a:latin typeface="Comic Sans MS" pitchFamily="66" charset="0"/>
              </a:rPr>
              <a:t>“March-In” Rights!</a:t>
            </a:r>
            <a:endParaRPr lang="en-US" sz="2800" b="1" dirty="0">
              <a:solidFill>
                <a:srgbClr val="C00000"/>
              </a:solidFill>
              <a:latin typeface="Comic Sans MS" pitchFamily="66" charset="0"/>
            </a:endParaRPr>
          </a:p>
          <a:p>
            <a:pPr marL="1371600" lvl="2" indent="-457200">
              <a:spcBef>
                <a:spcPct val="20000"/>
              </a:spcBef>
              <a:spcAft>
                <a:spcPct val="10000"/>
              </a:spcAft>
              <a:buFont typeface="Wingdings" pitchFamily="2" charset="2"/>
              <a:buChar char="§"/>
              <a:tabLst>
                <a:tab pos="1139825" algn="l"/>
                <a:tab pos="1206500" algn="l"/>
                <a:tab pos="1597025" algn="l"/>
                <a:tab pos="2052638" algn="l"/>
              </a:tabLst>
              <a:defRPr/>
            </a:pPr>
            <a:endParaRPr lang="en-US" sz="2800" dirty="0">
              <a:latin typeface="Comic Sans MS" pitchFamily="66" charset="0"/>
            </a:endParaRPr>
          </a:p>
          <a:p>
            <a:pPr lvl="1">
              <a:spcBef>
                <a:spcPct val="10000"/>
              </a:spcBef>
              <a:spcAft>
                <a:spcPct val="10000"/>
              </a:spcAft>
              <a:tabLst>
                <a:tab pos="630238" algn="l"/>
                <a:tab pos="1139825" algn="l"/>
                <a:tab pos="1597025" algn="l"/>
                <a:tab pos="2052638" algn="l"/>
              </a:tabLst>
            </a:pPr>
            <a:endParaRPr lang="en-US" sz="2600" dirty="0" smtClean="0">
              <a:latin typeface="Comic Sans MS" pitchFamily="66" charset="0"/>
            </a:endParaRPr>
          </a:p>
          <a:p>
            <a:pPr lvl="1" algn="ctr">
              <a:spcBef>
                <a:spcPct val="40000"/>
              </a:spcBef>
              <a:spcAft>
                <a:spcPct val="10000"/>
              </a:spcAft>
              <a:tabLst>
                <a:tab pos="349250" algn="l"/>
                <a:tab pos="749300" algn="l"/>
                <a:tab pos="800100" algn="l"/>
                <a:tab pos="1597025" algn="l"/>
              </a:tabLst>
              <a:defRPr/>
            </a:pPr>
            <a:endParaRPr lang="en-US" sz="3200" dirty="0">
              <a:latin typeface="Comic Sans MS" pitchFamily="66" charset="0"/>
            </a:endParaRPr>
          </a:p>
        </p:txBody>
      </p:sp>
    </p:spTree>
    <p:extLst>
      <p:ext uri="{BB962C8B-B14F-4D97-AF65-F5344CB8AC3E}">
        <p14:creationId xmlns:p14="http://schemas.microsoft.com/office/powerpoint/2010/main" val="284593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866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381000" y="228600"/>
            <a:ext cx="8229600" cy="1692771"/>
          </a:xfrm>
          <a:prstGeom prst="rect">
            <a:avLst/>
          </a:prstGeom>
          <a:solidFill>
            <a:schemeClr val="bg1">
              <a:lumMod val="25000"/>
            </a:schemeClr>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marL="0" indent="0" algn="ctr">
              <a:buNone/>
            </a:pPr>
            <a:r>
              <a:rPr lang="en-US" sz="4000" dirty="0" smtClean="0">
                <a:solidFill>
                  <a:srgbClr val="FFFFFF"/>
                </a:solidFill>
                <a:latin typeface="Comic Sans MS" pitchFamily="66" charset="0"/>
              </a:rPr>
              <a:t>Patent Rights – Contracts</a:t>
            </a:r>
          </a:p>
          <a:p>
            <a:pPr marL="0" indent="0" algn="ctr">
              <a:buNone/>
            </a:pPr>
            <a:r>
              <a:rPr lang="en-US" sz="3200" dirty="0" smtClean="0">
                <a:solidFill>
                  <a:srgbClr val="FFFFFF"/>
                </a:solidFill>
                <a:latin typeface="Comic Sans MS" pitchFamily="66" charset="0"/>
              </a:rPr>
              <a:t>Subpart </a:t>
            </a:r>
            <a:r>
              <a:rPr lang="en-US" sz="3200" dirty="0">
                <a:solidFill>
                  <a:srgbClr val="FFFFFF"/>
                </a:solidFill>
                <a:latin typeface="Comic Sans MS" pitchFamily="66" charset="0"/>
              </a:rPr>
              <a:t>27.3 Intellectual </a:t>
            </a:r>
            <a:r>
              <a:rPr lang="en-US" sz="3200" dirty="0" smtClean="0">
                <a:solidFill>
                  <a:srgbClr val="FFFFFF"/>
                </a:solidFill>
                <a:latin typeface="Comic Sans MS" pitchFamily="66" charset="0"/>
              </a:rPr>
              <a:t>Property</a:t>
            </a:r>
          </a:p>
          <a:p>
            <a:pPr algn="ctr"/>
            <a:r>
              <a:rPr lang="en-US" sz="3200" dirty="0" smtClean="0">
                <a:solidFill>
                  <a:srgbClr val="FFFFFF"/>
                </a:solidFill>
                <a:latin typeface="Comic Sans MS" pitchFamily="66" charset="0"/>
              </a:rPr>
              <a:t>(Not a Standard </a:t>
            </a:r>
            <a:r>
              <a:rPr lang="en-US" sz="3200" dirty="0">
                <a:solidFill>
                  <a:srgbClr val="FFFFFF"/>
                </a:solidFill>
                <a:latin typeface="Comic Sans MS" pitchFamily="66" charset="0"/>
              </a:rPr>
              <a:t>Clause for Universities</a:t>
            </a:r>
            <a:r>
              <a:rPr lang="en-US" sz="2800" dirty="0" smtClean="0">
                <a:solidFill>
                  <a:srgbClr val="FFFFFF"/>
                </a:solidFill>
                <a:latin typeface="Comic Sans MS" pitchFamily="66" charset="0"/>
              </a:rPr>
              <a:t>)</a:t>
            </a:r>
            <a:endParaRPr lang="en-US" sz="2800" dirty="0">
              <a:solidFill>
                <a:srgbClr val="FFFFFF"/>
              </a:solidFill>
              <a:latin typeface="Comic Sans MS" pitchFamily="66" charset="0"/>
            </a:endParaRPr>
          </a:p>
        </p:txBody>
      </p:sp>
      <p:sp>
        <p:nvSpPr>
          <p:cNvPr id="3" name="Rectangle 2"/>
          <p:cNvSpPr/>
          <p:nvPr/>
        </p:nvSpPr>
        <p:spPr>
          <a:xfrm>
            <a:off x="304800" y="2240593"/>
            <a:ext cx="8763000" cy="2331407"/>
          </a:xfrm>
          <a:prstGeom prst="rect">
            <a:avLst/>
          </a:prstGeom>
        </p:spPr>
        <p:txBody>
          <a:bodyPr wrap="square">
            <a:spAutoFit/>
          </a:bodyPr>
          <a:lstStyle/>
          <a:p>
            <a:r>
              <a:rPr lang="en-US" sz="2800" dirty="0">
                <a:latin typeface="Comic Sans MS" pitchFamily="66" charset="0"/>
              </a:rPr>
              <a:t>52.227-13  Patent Rights -- </a:t>
            </a:r>
            <a:r>
              <a:rPr lang="en-US" sz="2800" b="1" dirty="0">
                <a:solidFill>
                  <a:schemeClr val="bg1">
                    <a:lumMod val="25000"/>
                  </a:schemeClr>
                </a:solidFill>
                <a:latin typeface="Comic Sans MS" pitchFamily="66" charset="0"/>
              </a:rPr>
              <a:t>Ownership by the Government</a:t>
            </a:r>
            <a:r>
              <a:rPr lang="en-US" sz="2800" dirty="0">
                <a:solidFill>
                  <a:schemeClr val="bg1">
                    <a:lumMod val="25000"/>
                  </a:schemeClr>
                </a:solidFill>
                <a:latin typeface="Comic Sans MS" pitchFamily="66" charset="0"/>
              </a:rPr>
              <a:t> </a:t>
            </a:r>
            <a:r>
              <a:rPr lang="en-US" sz="2800" dirty="0">
                <a:latin typeface="Comic Sans MS" pitchFamily="66" charset="0"/>
              </a:rPr>
              <a:t>is intended for contracts when </a:t>
            </a:r>
            <a:r>
              <a:rPr lang="en-US" sz="2800" dirty="0" smtClean="0">
                <a:latin typeface="Comic Sans MS" pitchFamily="66" charset="0"/>
              </a:rPr>
              <a:t>the Government </a:t>
            </a:r>
            <a:r>
              <a:rPr lang="en-US" sz="2800" dirty="0">
                <a:latin typeface="Comic Sans MS" pitchFamily="66" charset="0"/>
              </a:rPr>
              <a:t>requires greater rights - almost never used with </a:t>
            </a:r>
            <a:r>
              <a:rPr lang="en-US" sz="2800" dirty="0" smtClean="0">
                <a:latin typeface="Comic Sans MS" pitchFamily="66" charset="0"/>
              </a:rPr>
              <a:t>non-profits and universities, </a:t>
            </a:r>
            <a:r>
              <a:rPr lang="en-US" sz="2800" dirty="0">
                <a:latin typeface="Comic Sans MS" pitchFamily="66" charset="0"/>
              </a:rPr>
              <a:t>except in very exceptional circumstances.</a:t>
            </a:r>
          </a:p>
        </p:txBody>
      </p:sp>
    </p:spTree>
    <p:extLst>
      <p:ext uri="{BB962C8B-B14F-4D97-AF65-F5344CB8AC3E}">
        <p14:creationId xmlns:p14="http://schemas.microsoft.com/office/powerpoint/2010/main" val="17668449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ext Box 3"/>
          <p:cNvSpPr txBox="1">
            <a:spLocks noChangeArrowheads="1"/>
          </p:cNvSpPr>
          <p:nvPr/>
        </p:nvSpPr>
        <p:spPr bwMode="auto">
          <a:xfrm>
            <a:off x="228600" y="1927527"/>
            <a:ext cx="8915400" cy="4339650"/>
          </a:xfrm>
          <a:prstGeom prst="rect">
            <a:avLst/>
          </a:prstGeom>
          <a:noFill/>
          <a:ln w="9525">
            <a:noFill/>
            <a:miter lim="800000"/>
            <a:headEnd/>
            <a:tailEnd/>
          </a:ln>
        </p:spPr>
        <p:txBody>
          <a:bodyPr wrap="square">
            <a:spAutoFit/>
          </a:bodyPr>
          <a:lstStyle/>
          <a:p>
            <a:pPr marL="0" indent="0">
              <a:buNone/>
            </a:pPr>
            <a:endParaRPr lang="en-US" sz="2800" b="1" dirty="0">
              <a:latin typeface="Comic Sans MS" pitchFamily="66" charset="0"/>
            </a:endParaRPr>
          </a:p>
          <a:p>
            <a:pPr>
              <a:spcBef>
                <a:spcPts val="0"/>
              </a:spcBef>
              <a:buNone/>
            </a:pPr>
            <a:r>
              <a:rPr lang="en-US" sz="2800" dirty="0">
                <a:solidFill>
                  <a:schemeClr val="bg1">
                    <a:lumMod val="25000"/>
                  </a:schemeClr>
                </a:solidFill>
                <a:latin typeface="Comic Sans MS" pitchFamily="66" charset="0"/>
              </a:rPr>
              <a:t>The contractor retains rights to inventions </a:t>
            </a:r>
            <a:r>
              <a:rPr lang="en-US" sz="2800" dirty="0">
                <a:latin typeface="Comic Sans MS" pitchFamily="66" charset="0"/>
              </a:rPr>
              <a:t>but has obligations to the </a:t>
            </a:r>
            <a:r>
              <a:rPr lang="en-US" sz="2800" dirty="0" smtClean="0">
                <a:latin typeface="Comic Sans MS" pitchFamily="66" charset="0"/>
              </a:rPr>
              <a:t>Government </a:t>
            </a:r>
            <a:r>
              <a:rPr lang="en-US" sz="2800" dirty="0">
                <a:latin typeface="Comic Sans MS" pitchFamily="66" charset="0"/>
              </a:rPr>
              <a:t>including</a:t>
            </a:r>
            <a:r>
              <a:rPr lang="en-US" sz="2800" dirty="0" smtClean="0">
                <a:latin typeface="Comic Sans MS" pitchFamily="66" charset="0"/>
              </a:rPr>
              <a:t>:</a:t>
            </a:r>
          </a:p>
          <a:p>
            <a:pPr>
              <a:spcBef>
                <a:spcPts val="0"/>
              </a:spcBef>
              <a:buNone/>
            </a:pPr>
            <a:endParaRPr lang="en-US" sz="1000" dirty="0">
              <a:latin typeface="Comic Sans MS" pitchFamily="66" charset="0"/>
            </a:endParaRPr>
          </a:p>
          <a:p>
            <a:pPr lvl="1">
              <a:spcBef>
                <a:spcPts val="0"/>
              </a:spcBef>
              <a:buFont typeface="Wingdings" pitchFamily="2" charset="2"/>
              <a:buChar char="§"/>
            </a:pPr>
            <a:r>
              <a:rPr lang="en-US" sz="2600" dirty="0" smtClean="0">
                <a:latin typeface="Comic Sans MS" pitchFamily="66" charset="0"/>
              </a:rPr>
              <a:t>   Unrestricted, non-exclusive, royalty-free license,</a:t>
            </a:r>
            <a:endParaRPr lang="en-US" sz="2600" dirty="0">
              <a:latin typeface="Comic Sans MS" pitchFamily="66" charset="0"/>
            </a:endParaRPr>
          </a:p>
          <a:p>
            <a:pPr lvl="1">
              <a:spcBef>
                <a:spcPts val="0"/>
              </a:spcBef>
              <a:buFont typeface="Wingdings" pitchFamily="2" charset="2"/>
              <a:buChar char="§"/>
            </a:pPr>
            <a:r>
              <a:rPr lang="en-US" sz="2600" dirty="0" smtClean="0">
                <a:latin typeface="Comic Sans MS" pitchFamily="66" charset="0"/>
              </a:rPr>
              <a:t>   Disclosure </a:t>
            </a:r>
            <a:r>
              <a:rPr lang="en-US" sz="2600" dirty="0">
                <a:latin typeface="Comic Sans MS" pitchFamily="66" charset="0"/>
              </a:rPr>
              <a:t>and notification deadlines,</a:t>
            </a:r>
          </a:p>
          <a:p>
            <a:pPr lvl="1">
              <a:spcBef>
                <a:spcPts val="0"/>
              </a:spcBef>
              <a:buFont typeface="Wingdings" pitchFamily="2" charset="2"/>
              <a:buChar char="§"/>
            </a:pPr>
            <a:r>
              <a:rPr lang="en-US" sz="2600" dirty="0" smtClean="0">
                <a:latin typeface="Comic Sans MS" pitchFamily="66" charset="0"/>
              </a:rPr>
              <a:t>   Due </a:t>
            </a:r>
            <a:r>
              <a:rPr lang="en-US" sz="2600" dirty="0">
                <a:latin typeface="Comic Sans MS" pitchFamily="66" charset="0"/>
              </a:rPr>
              <a:t>diligence in disclosure and otherwise </a:t>
            </a:r>
            <a:r>
              <a:rPr lang="en-US" sz="2600" dirty="0" smtClean="0">
                <a:latin typeface="Comic Sans MS" pitchFamily="66" charset="0"/>
              </a:rPr>
              <a:t>	complying </a:t>
            </a:r>
            <a:r>
              <a:rPr lang="en-US" sz="2600" dirty="0">
                <a:latin typeface="Comic Sans MS" pitchFamily="66" charset="0"/>
              </a:rPr>
              <a:t>with the law (Bayh-Dole) and pursuing </a:t>
            </a:r>
            <a:r>
              <a:rPr lang="en-US" sz="2600" dirty="0" smtClean="0">
                <a:latin typeface="Comic Sans MS" pitchFamily="66" charset="0"/>
              </a:rPr>
              <a:t>	commercialization </a:t>
            </a:r>
            <a:r>
              <a:rPr lang="en-US" sz="2600" dirty="0">
                <a:latin typeface="Comic Sans MS" pitchFamily="66" charset="0"/>
              </a:rPr>
              <a:t>as appropriate for the nature </a:t>
            </a:r>
            <a:r>
              <a:rPr lang="en-US" sz="2600" dirty="0" smtClean="0">
                <a:latin typeface="Comic Sans MS" pitchFamily="66" charset="0"/>
              </a:rPr>
              <a:t>	of the invention </a:t>
            </a:r>
            <a:r>
              <a:rPr lang="en-US" sz="2600" u="sng" dirty="0" smtClean="0">
                <a:latin typeface="Comic Sans MS" pitchFamily="66" charset="0"/>
              </a:rPr>
              <a:t>and </a:t>
            </a:r>
            <a:endParaRPr lang="en-US" sz="2600" u="sng" dirty="0">
              <a:latin typeface="Comic Sans MS" pitchFamily="66" charset="0"/>
            </a:endParaRPr>
          </a:p>
          <a:p>
            <a:pPr lvl="1">
              <a:spcBef>
                <a:spcPts val="0"/>
              </a:spcBef>
              <a:buFont typeface="Wingdings" pitchFamily="2" charset="2"/>
              <a:buChar char="§"/>
            </a:pPr>
            <a:r>
              <a:rPr lang="en-US" sz="2600" dirty="0" smtClean="0">
                <a:latin typeface="Comic Sans MS" pitchFamily="66" charset="0"/>
              </a:rPr>
              <a:t> 	</a:t>
            </a:r>
            <a:r>
              <a:rPr lang="en-US" sz="2600" dirty="0">
                <a:latin typeface="Comic Sans MS" pitchFamily="66" charset="0"/>
              </a:rPr>
              <a:t>T</a:t>
            </a:r>
            <a:r>
              <a:rPr lang="en-US" sz="2600" dirty="0" smtClean="0">
                <a:latin typeface="Comic Sans MS" pitchFamily="66" charset="0"/>
              </a:rPr>
              <a:t>hen </a:t>
            </a:r>
            <a:r>
              <a:rPr lang="en-US" sz="2600" dirty="0">
                <a:latin typeface="Comic Sans MS" pitchFamily="66" charset="0"/>
              </a:rPr>
              <a:t>there are </a:t>
            </a:r>
            <a:r>
              <a:rPr lang="en-US" sz="2600" b="1" dirty="0">
                <a:solidFill>
                  <a:srgbClr val="C00000"/>
                </a:solidFill>
                <a:latin typeface="Comic Sans MS" pitchFamily="66" charset="0"/>
              </a:rPr>
              <a:t>“March-In” Rights</a:t>
            </a:r>
            <a:r>
              <a:rPr lang="en-US" sz="2600" b="1" dirty="0" smtClean="0">
                <a:solidFill>
                  <a:srgbClr val="C00000"/>
                </a:solidFill>
                <a:latin typeface="Comic Sans MS" pitchFamily="66" charset="0"/>
              </a:rPr>
              <a:t>!</a:t>
            </a:r>
            <a:endParaRPr lang="en-US" sz="2600" b="1" dirty="0">
              <a:solidFill>
                <a:srgbClr val="C00000"/>
              </a:solidFill>
              <a:latin typeface="Comic Sans MS" pitchFamily="66" charset="0"/>
            </a:endParaRPr>
          </a:p>
        </p:txBody>
      </p:sp>
      <p:sp>
        <p:nvSpPr>
          <p:cNvPr id="5" name="Text Box 2"/>
          <p:cNvSpPr txBox="1">
            <a:spLocks noChangeArrowheads="1"/>
          </p:cNvSpPr>
          <p:nvPr/>
        </p:nvSpPr>
        <p:spPr bwMode="auto">
          <a:xfrm>
            <a:off x="381000" y="228600"/>
            <a:ext cx="8229600" cy="1698927"/>
          </a:xfrm>
          <a:prstGeom prst="rect">
            <a:avLst/>
          </a:prstGeom>
          <a:solidFill>
            <a:schemeClr val="bg1">
              <a:lumMod val="25000"/>
            </a:schemeClr>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lnSpc>
                <a:spcPct val="90000"/>
              </a:lnSpc>
              <a:buNone/>
            </a:pPr>
            <a:endParaRPr lang="en-US" sz="1200" dirty="0" smtClean="0">
              <a:solidFill>
                <a:srgbClr val="FFFFFF"/>
              </a:solidFill>
              <a:latin typeface="Comic Sans MS" pitchFamily="66" charset="0"/>
            </a:endParaRPr>
          </a:p>
          <a:p>
            <a:pPr algn="ctr">
              <a:lnSpc>
                <a:spcPct val="90000"/>
              </a:lnSpc>
            </a:pPr>
            <a:r>
              <a:rPr lang="en-US" sz="4000" dirty="0" smtClean="0">
                <a:solidFill>
                  <a:srgbClr val="FFFFFF"/>
                </a:solidFill>
                <a:latin typeface="Comic Sans MS" pitchFamily="66" charset="0"/>
              </a:rPr>
              <a:t>Patent Rights </a:t>
            </a:r>
            <a:r>
              <a:rPr lang="en-US" sz="4000" dirty="0">
                <a:solidFill>
                  <a:srgbClr val="FFFFFF"/>
                </a:solidFill>
                <a:latin typeface="Comic Sans MS" pitchFamily="66" charset="0"/>
              </a:rPr>
              <a:t>– Contracts</a:t>
            </a:r>
          </a:p>
          <a:p>
            <a:pPr algn="ctr">
              <a:lnSpc>
                <a:spcPct val="90000"/>
              </a:lnSpc>
              <a:buNone/>
            </a:pPr>
            <a:r>
              <a:rPr lang="en-US" sz="3200" dirty="0" smtClean="0">
                <a:solidFill>
                  <a:srgbClr val="FFFFFF"/>
                </a:solidFill>
                <a:latin typeface="Comic Sans MS" pitchFamily="66" charset="0"/>
              </a:rPr>
              <a:t>52.227-11 </a:t>
            </a:r>
            <a:r>
              <a:rPr lang="en-US" sz="3200" dirty="0">
                <a:solidFill>
                  <a:srgbClr val="FFFFFF"/>
                </a:solidFill>
                <a:latin typeface="Comic Sans MS" pitchFamily="66" charset="0"/>
              </a:rPr>
              <a:t>– Patents </a:t>
            </a:r>
            <a:r>
              <a:rPr lang="en-US" sz="3200" dirty="0" smtClean="0">
                <a:solidFill>
                  <a:srgbClr val="FFFFFF"/>
                </a:solidFill>
                <a:latin typeface="Comic Sans MS" pitchFamily="66" charset="0"/>
              </a:rPr>
              <a:t>(Standard Clause for Universities</a:t>
            </a:r>
            <a:r>
              <a:rPr lang="en-US" sz="2800" dirty="0" smtClean="0">
                <a:solidFill>
                  <a:srgbClr val="FFFFFF"/>
                </a:solidFill>
                <a:latin typeface="Comic Sans MS" pitchFamily="66" charset="0"/>
              </a:rPr>
              <a:t>)</a:t>
            </a:r>
            <a:endParaRPr lang="en-US" sz="2800" dirty="0">
              <a:solidFill>
                <a:srgbClr val="FFFFFF"/>
              </a:solidFill>
              <a:latin typeface="Comic Sans MS" pitchFamily="66" charset="0"/>
            </a:endParaRPr>
          </a:p>
        </p:txBody>
      </p:sp>
    </p:spTree>
    <p:extLst>
      <p:ext uri="{BB962C8B-B14F-4D97-AF65-F5344CB8AC3E}">
        <p14:creationId xmlns:p14="http://schemas.microsoft.com/office/powerpoint/2010/main" val="1641225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35803"/>
            <a:ext cx="8763000" cy="830997"/>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800" dirty="0" smtClean="0">
                <a:solidFill>
                  <a:srgbClr val="FFFFFF"/>
                </a:solidFill>
                <a:latin typeface="Comic Sans MS" pitchFamily="66" charset="0"/>
              </a:rPr>
              <a:t>“March-In” Rights!</a:t>
            </a:r>
            <a:endParaRPr lang="en-US" sz="4800" dirty="0">
              <a:solidFill>
                <a:srgbClr val="FFFFFF"/>
              </a:solidFill>
              <a:latin typeface="Comic Sans MS" pitchFamily="66" charset="0"/>
            </a:endParaRPr>
          </a:p>
        </p:txBody>
      </p:sp>
      <p:sp>
        <p:nvSpPr>
          <p:cNvPr id="838660" name="Text Box 4"/>
          <p:cNvSpPr txBox="1">
            <a:spLocks noChangeArrowheads="1"/>
          </p:cNvSpPr>
          <p:nvPr/>
        </p:nvSpPr>
        <p:spPr bwMode="auto">
          <a:xfrm>
            <a:off x="304800" y="914400"/>
            <a:ext cx="8458200" cy="5570756"/>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endParaRPr lang="en-US" sz="1800" dirty="0" smtClean="0"/>
          </a:p>
          <a:p>
            <a:pPr marL="342900" indent="-342900">
              <a:buFont typeface="Wingdings" pitchFamily="2" charset="2"/>
              <a:buChar char="§"/>
            </a:pPr>
            <a:r>
              <a:rPr lang="en-US" sz="2600" dirty="0" smtClean="0">
                <a:latin typeface="Comic Sans MS" pitchFamily="66" charset="0"/>
              </a:rPr>
              <a:t>March-in rights give the federal government the right to grant other entities licenses if there is a threat to public safety that the owner of the patent is not equipped to handle.</a:t>
            </a:r>
          </a:p>
          <a:p>
            <a:pPr>
              <a:buFont typeface="Wingdings" pitchFamily="2" charset="2"/>
              <a:buChar char="§"/>
            </a:pPr>
            <a:endParaRPr lang="en-US" sz="2600" dirty="0" smtClean="0">
              <a:latin typeface="Comic Sans MS" pitchFamily="66" charset="0"/>
            </a:endParaRPr>
          </a:p>
          <a:p>
            <a:pPr marL="0" lvl="2">
              <a:buFont typeface="Wingdings" pitchFamily="2" charset="2"/>
              <a:buChar char="§"/>
              <a:tabLst>
                <a:tab pos="342900" algn="l"/>
              </a:tabLst>
            </a:pPr>
            <a:r>
              <a:rPr lang="en-US" sz="2600" dirty="0" smtClean="0">
                <a:latin typeface="Comic Sans MS" pitchFamily="66" charset="0"/>
              </a:rPr>
              <a:t> The likelihood of march-in rights being exercised 	  	by the government is </a:t>
            </a:r>
            <a:r>
              <a:rPr lang="en-US" sz="2600" dirty="0" smtClean="0">
                <a:latin typeface="Comic Sans MS" pitchFamily="66" charset="0"/>
              </a:rPr>
              <a:t>small.  To </a:t>
            </a:r>
            <a:r>
              <a:rPr lang="en-US" sz="2600" dirty="0" smtClean="0">
                <a:latin typeface="Comic Sans MS" pitchFamily="66" charset="0"/>
              </a:rPr>
              <a:t>date, they have 	never been used by the government - although a 	few requests have been made! </a:t>
            </a:r>
          </a:p>
          <a:p>
            <a:pPr marL="0" lvl="2">
              <a:buFont typeface="Wingdings" pitchFamily="2" charset="2"/>
              <a:buChar char="§"/>
            </a:pPr>
            <a:endParaRPr lang="en-US" sz="2600" dirty="0" smtClean="0">
              <a:latin typeface="Comic Sans MS" pitchFamily="66" charset="0"/>
            </a:endParaRPr>
          </a:p>
          <a:p>
            <a:pPr marL="292100" lvl="2" indent="-292100">
              <a:buFont typeface="Wingdings" pitchFamily="2" charset="2"/>
              <a:buChar char="§"/>
            </a:pPr>
            <a:r>
              <a:rPr lang="en-US" sz="2600" dirty="0" smtClean="0">
                <a:latin typeface="Comic Sans MS" pitchFamily="66" charset="0"/>
              </a:rPr>
              <a:t>However, with technology and terrorism on the rise, the chance that a patented invention could prevent a terrorist attack is increasing!</a:t>
            </a:r>
          </a:p>
        </p:txBody>
      </p:sp>
    </p:spTree>
    <p:extLst>
      <p:ext uri="{BB962C8B-B14F-4D97-AF65-F5344CB8AC3E}">
        <p14:creationId xmlns:p14="http://schemas.microsoft.com/office/powerpoint/2010/main" val="2457319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8660">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866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35803"/>
            <a:ext cx="8763000" cy="830997"/>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800" dirty="0" smtClean="0">
                <a:solidFill>
                  <a:srgbClr val="FFFFFF"/>
                </a:solidFill>
                <a:latin typeface="Comic Sans MS" pitchFamily="66" charset="0"/>
              </a:rPr>
              <a:t>Copyright - Grants</a:t>
            </a:r>
            <a:endParaRPr lang="en-US" sz="4800" dirty="0">
              <a:solidFill>
                <a:srgbClr val="FFFFFF"/>
              </a:solidFill>
              <a:latin typeface="Comic Sans MS" pitchFamily="66" charset="0"/>
            </a:endParaRPr>
          </a:p>
        </p:txBody>
      </p:sp>
      <p:sp>
        <p:nvSpPr>
          <p:cNvPr id="838660" name="Text Box 4"/>
          <p:cNvSpPr txBox="1">
            <a:spLocks noChangeArrowheads="1"/>
          </p:cNvSpPr>
          <p:nvPr/>
        </p:nvSpPr>
        <p:spPr bwMode="auto">
          <a:xfrm>
            <a:off x="-609600" y="1066800"/>
            <a:ext cx="9601200" cy="4835170"/>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marL="800100" lvl="1" indent="-342900" algn="ctr">
              <a:spcBef>
                <a:spcPct val="10000"/>
              </a:spcBef>
              <a:spcAft>
                <a:spcPct val="10000"/>
              </a:spcAft>
              <a:tabLst>
                <a:tab pos="804863" algn="l"/>
                <a:tab pos="1139825" algn="l"/>
                <a:tab pos="1597025" algn="l"/>
                <a:tab pos="2052638" algn="l"/>
              </a:tabLst>
              <a:defRPr/>
            </a:pPr>
            <a:r>
              <a:rPr lang="en-US" sz="3200" dirty="0" smtClean="0">
                <a:latin typeface="Comic Sans MS" pitchFamily="66" charset="0"/>
              </a:rPr>
              <a:t>Recipient and Government Rights:</a:t>
            </a:r>
            <a:endParaRPr lang="en-US" sz="900" dirty="0">
              <a:latin typeface="Comic Sans MS" pitchFamily="66" charset="0"/>
            </a:endParaRPr>
          </a:p>
          <a:p>
            <a:pPr marL="1206500" lvl="2" indent="-292100">
              <a:spcBef>
                <a:spcPct val="20000"/>
              </a:spcBef>
              <a:spcAft>
                <a:spcPct val="10000"/>
              </a:spcAft>
              <a:buFont typeface="Wingdings" pitchFamily="2" charset="2"/>
              <a:buChar char="§"/>
              <a:tabLst>
                <a:tab pos="1139825" algn="l"/>
                <a:tab pos="1206500" algn="l"/>
                <a:tab pos="1597025" algn="l"/>
                <a:tab pos="2052638" algn="l"/>
              </a:tabLst>
              <a:defRPr/>
            </a:pPr>
            <a:r>
              <a:rPr lang="en-US" sz="2600" dirty="0" smtClean="0">
                <a:latin typeface="Comic Sans MS" pitchFamily="66" charset="0"/>
              </a:rPr>
              <a:t>Recipient </a:t>
            </a:r>
            <a:r>
              <a:rPr lang="en-US" sz="2600" dirty="0">
                <a:latin typeface="Comic Sans MS" pitchFamily="66" charset="0"/>
              </a:rPr>
              <a:t>may copyright </a:t>
            </a:r>
            <a:r>
              <a:rPr lang="en-US" sz="2600" dirty="0" smtClean="0">
                <a:latin typeface="Comic Sans MS" pitchFamily="66" charset="0"/>
              </a:rPr>
              <a:t>(and “own”) any </a:t>
            </a:r>
            <a:r>
              <a:rPr lang="en-US" sz="2600" dirty="0">
                <a:latin typeface="Comic Sans MS" pitchFamily="66" charset="0"/>
              </a:rPr>
              <a:t>work </a:t>
            </a:r>
            <a:r>
              <a:rPr lang="en-US" sz="2600" dirty="0" smtClean="0">
                <a:latin typeface="Comic Sans MS" pitchFamily="66" charset="0"/>
              </a:rPr>
              <a:t>developed </a:t>
            </a:r>
            <a:r>
              <a:rPr lang="en-US" sz="2600" dirty="0">
                <a:latin typeface="Comic Sans MS" pitchFamily="66" charset="0"/>
              </a:rPr>
              <a:t>under the </a:t>
            </a:r>
            <a:r>
              <a:rPr lang="en-US" sz="2600" dirty="0" smtClean="0">
                <a:latin typeface="Comic Sans MS" pitchFamily="66" charset="0"/>
              </a:rPr>
              <a:t>award.  Usually the “creator” of the work holds title, however many universities require the assignment of copyright for works produced under sponsored projects to enable the university to meet its award obligations.</a:t>
            </a:r>
            <a:r>
              <a:rPr lang="en-US" sz="2600" b="1" dirty="0" smtClean="0">
                <a:solidFill>
                  <a:srgbClr val="C00000"/>
                </a:solidFill>
                <a:latin typeface="Comic Sans MS" pitchFamily="66" charset="0"/>
              </a:rPr>
              <a:t> </a:t>
            </a:r>
          </a:p>
          <a:p>
            <a:pPr marL="1206500" lvl="2" indent="-292100">
              <a:spcBef>
                <a:spcPct val="20000"/>
              </a:spcBef>
              <a:spcAft>
                <a:spcPct val="10000"/>
              </a:spcAft>
              <a:buFont typeface="Wingdings" pitchFamily="2" charset="2"/>
              <a:buChar char="§"/>
              <a:tabLst>
                <a:tab pos="1139825" algn="l"/>
                <a:tab pos="1206500" algn="l"/>
                <a:tab pos="1597025" algn="l"/>
                <a:tab pos="2052638" algn="l"/>
              </a:tabLst>
              <a:defRPr/>
            </a:pPr>
            <a:r>
              <a:rPr lang="en-US" sz="2600" dirty="0" smtClean="0">
                <a:latin typeface="Comic Sans MS" pitchFamily="66" charset="0"/>
              </a:rPr>
              <a:t>Recipient must </a:t>
            </a:r>
            <a:r>
              <a:rPr lang="en-US" sz="2600" dirty="0">
                <a:latin typeface="Comic Sans MS" pitchFamily="66" charset="0"/>
              </a:rPr>
              <a:t>grant </a:t>
            </a:r>
            <a:r>
              <a:rPr lang="en-US" sz="2600" dirty="0" smtClean="0">
                <a:latin typeface="Comic Sans MS" pitchFamily="66" charset="0"/>
              </a:rPr>
              <a:t>the government a </a:t>
            </a:r>
            <a:r>
              <a:rPr lang="en-US" sz="2600" dirty="0">
                <a:latin typeface="Comic Sans MS" pitchFamily="66" charset="0"/>
              </a:rPr>
              <a:t>royalty-free, nonexclusive, irrevocable right to reproduce, publish or otherwise use the work for federal purposes or to authorize others to do </a:t>
            </a:r>
            <a:r>
              <a:rPr lang="en-US" sz="2600" dirty="0" smtClean="0">
                <a:latin typeface="Comic Sans MS" pitchFamily="66" charset="0"/>
              </a:rPr>
              <a:t>so.</a:t>
            </a:r>
            <a:endParaRPr lang="en-US" sz="2600" dirty="0">
              <a:latin typeface="Comic Sans MS" pitchFamily="66" charset="0"/>
            </a:endParaRPr>
          </a:p>
        </p:txBody>
      </p:sp>
    </p:spTree>
    <p:extLst>
      <p:ext uri="{BB962C8B-B14F-4D97-AF65-F5344CB8AC3E}">
        <p14:creationId xmlns:p14="http://schemas.microsoft.com/office/powerpoint/2010/main" val="331877596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35803"/>
            <a:ext cx="8763000" cy="830997"/>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800" dirty="0" smtClean="0">
                <a:solidFill>
                  <a:srgbClr val="FFFFFF"/>
                </a:solidFill>
                <a:latin typeface="Comic Sans MS" pitchFamily="66" charset="0"/>
              </a:rPr>
              <a:t>Data Rights - Grants</a:t>
            </a:r>
            <a:endParaRPr lang="en-US" sz="4800" dirty="0">
              <a:solidFill>
                <a:srgbClr val="FFFFFF"/>
              </a:solidFill>
              <a:latin typeface="Comic Sans MS" pitchFamily="66" charset="0"/>
            </a:endParaRPr>
          </a:p>
        </p:txBody>
      </p:sp>
      <p:sp>
        <p:nvSpPr>
          <p:cNvPr id="838660" name="Text Box 4"/>
          <p:cNvSpPr txBox="1">
            <a:spLocks noChangeArrowheads="1"/>
          </p:cNvSpPr>
          <p:nvPr/>
        </p:nvSpPr>
        <p:spPr bwMode="auto">
          <a:xfrm>
            <a:off x="-533400" y="1066800"/>
            <a:ext cx="9525000" cy="4995214"/>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marL="800100" lvl="1" indent="-342900" algn="ctr">
              <a:spcBef>
                <a:spcPct val="10000"/>
              </a:spcBef>
              <a:spcAft>
                <a:spcPct val="10000"/>
              </a:spcAft>
              <a:tabLst>
                <a:tab pos="804863" algn="l"/>
                <a:tab pos="1139825" algn="l"/>
                <a:tab pos="1597025" algn="l"/>
                <a:tab pos="2052638" algn="l"/>
              </a:tabLst>
              <a:defRPr/>
            </a:pPr>
            <a:r>
              <a:rPr lang="en-US" sz="3200" dirty="0" smtClean="0">
                <a:latin typeface="Comic Sans MS" pitchFamily="66" charset="0"/>
              </a:rPr>
              <a:t>Recipient and Government Rights:</a:t>
            </a:r>
          </a:p>
          <a:p>
            <a:pPr lvl="1">
              <a:spcBef>
                <a:spcPct val="10000"/>
              </a:spcBef>
              <a:spcAft>
                <a:spcPct val="10000"/>
              </a:spcAft>
              <a:tabLst>
                <a:tab pos="804863" algn="l"/>
                <a:tab pos="1139825" algn="l"/>
                <a:tab pos="1597025" algn="l"/>
                <a:tab pos="2052638" algn="l"/>
              </a:tabLst>
              <a:defRPr/>
            </a:pPr>
            <a:endParaRPr lang="en-US" sz="200" dirty="0">
              <a:latin typeface="Comic Sans MS" pitchFamily="66" charset="0"/>
            </a:endParaRPr>
          </a:p>
          <a:p>
            <a:pPr marL="1206500" lvl="2" indent="-292100">
              <a:spcBef>
                <a:spcPct val="20000"/>
              </a:spcBef>
              <a:spcAft>
                <a:spcPct val="10000"/>
              </a:spcAft>
              <a:buFont typeface="Wingdings" pitchFamily="2" charset="2"/>
              <a:buChar char="§"/>
              <a:tabLst>
                <a:tab pos="1139825" algn="l"/>
                <a:tab pos="1206500" algn="l"/>
                <a:tab pos="1597025" algn="l"/>
                <a:tab pos="2052638" algn="l"/>
              </a:tabLst>
              <a:defRPr/>
            </a:pPr>
            <a:r>
              <a:rPr lang="en-US" sz="2400" dirty="0">
                <a:latin typeface="Comic Sans MS" pitchFamily="66" charset="0"/>
              </a:rPr>
              <a:t>Recipient </a:t>
            </a:r>
            <a:r>
              <a:rPr lang="en-US" sz="2400" dirty="0" smtClean="0">
                <a:latin typeface="Comic Sans MS" pitchFamily="66" charset="0"/>
              </a:rPr>
              <a:t>may obtain</a:t>
            </a:r>
            <a:r>
              <a:rPr lang="en-US" sz="2400" dirty="0">
                <a:latin typeface="Comic Sans MS" pitchFamily="66" charset="0"/>
              </a:rPr>
              <a:t>, reproduce, publish or otherwise use the data produced under </a:t>
            </a:r>
            <a:r>
              <a:rPr lang="en-US" sz="2400" dirty="0" smtClean="0">
                <a:latin typeface="Comic Sans MS" pitchFamily="66" charset="0"/>
              </a:rPr>
              <a:t>award. </a:t>
            </a:r>
          </a:p>
          <a:p>
            <a:pPr marL="1206500" lvl="2" indent="-292100">
              <a:spcBef>
                <a:spcPct val="20000"/>
              </a:spcBef>
              <a:spcAft>
                <a:spcPct val="10000"/>
              </a:spcAft>
              <a:buFont typeface="Wingdings" pitchFamily="2" charset="2"/>
              <a:buChar char="§"/>
              <a:tabLst>
                <a:tab pos="1139825" algn="l"/>
                <a:tab pos="1206500" algn="l"/>
                <a:tab pos="1597025" algn="l"/>
                <a:tab pos="2052638" algn="l"/>
              </a:tabLst>
              <a:defRPr/>
            </a:pPr>
            <a:r>
              <a:rPr lang="en-US" sz="2400" dirty="0" smtClean="0">
                <a:latin typeface="Comic Sans MS" pitchFamily="66" charset="0"/>
              </a:rPr>
              <a:t>University data ownership policies vary, but most require assignment to university </a:t>
            </a:r>
            <a:r>
              <a:rPr lang="en-US" sz="2400" dirty="0" smtClean="0">
                <a:latin typeface="Comic Sans MS" pitchFamily="66" charset="0"/>
              </a:rPr>
              <a:t>of data produced under a sponsored project for </a:t>
            </a:r>
            <a:r>
              <a:rPr lang="en-US" sz="2400" dirty="0" smtClean="0">
                <a:latin typeface="Comic Sans MS" pitchFamily="66" charset="0"/>
              </a:rPr>
              <a:t>purposes of meeting award requirements. </a:t>
            </a:r>
            <a:endParaRPr lang="en-US" sz="2400" b="1" dirty="0" smtClean="0">
              <a:solidFill>
                <a:srgbClr val="C00000"/>
              </a:solidFill>
              <a:latin typeface="Comic Sans MS" pitchFamily="66" charset="0"/>
            </a:endParaRPr>
          </a:p>
          <a:p>
            <a:pPr marL="1206500" lvl="2" indent="-292100">
              <a:spcBef>
                <a:spcPct val="20000"/>
              </a:spcBef>
              <a:spcAft>
                <a:spcPct val="10000"/>
              </a:spcAft>
              <a:buFont typeface="Wingdings" pitchFamily="2" charset="2"/>
              <a:buChar char="§"/>
              <a:tabLst>
                <a:tab pos="1139825" algn="l"/>
                <a:tab pos="1206500" algn="l"/>
                <a:tab pos="1597025" algn="l"/>
                <a:tab pos="2052638" algn="l"/>
              </a:tabLst>
              <a:defRPr/>
            </a:pPr>
            <a:r>
              <a:rPr lang="en-US" sz="2400" dirty="0" smtClean="0">
                <a:latin typeface="Comic Sans MS" pitchFamily="66" charset="0"/>
              </a:rPr>
              <a:t>Recipient must be willing to authorize </a:t>
            </a:r>
            <a:r>
              <a:rPr lang="en-US" sz="2400" dirty="0">
                <a:latin typeface="Comic Sans MS" pitchFamily="66" charset="0"/>
              </a:rPr>
              <a:t>others to </a:t>
            </a:r>
            <a:r>
              <a:rPr lang="en-US" sz="2400" dirty="0" smtClean="0">
                <a:latin typeface="Comic Sans MS" pitchFamily="66" charset="0"/>
              </a:rPr>
              <a:t>use </a:t>
            </a:r>
            <a:r>
              <a:rPr lang="en-US" sz="2400" dirty="0">
                <a:latin typeface="Comic Sans MS" pitchFamily="66" charset="0"/>
              </a:rPr>
              <a:t>for federal </a:t>
            </a:r>
            <a:r>
              <a:rPr lang="en-US" sz="2400" dirty="0" smtClean="0">
                <a:latin typeface="Comic Sans MS" pitchFamily="66" charset="0"/>
              </a:rPr>
              <a:t>purposes.</a:t>
            </a:r>
          </a:p>
          <a:p>
            <a:pPr lvl="2" algn="ctr">
              <a:spcBef>
                <a:spcPct val="20000"/>
              </a:spcBef>
              <a:spcAft>
                <a:spcPct val="10000"/>
              </a:spcAft>
              <a:buClr>
                <a:srgbClr val="C00000"/>
              </a:buClr>
              <a:tabLst>
                <a:tab pos="1139825" algn="l"/>
                <a:tab pos="1206500" algn="l"/>
                <a:tab pos="1597025" algn="l"/>
                <a:tab pos="2052638" algn="l"/>
              </a:tabLst>
              <a:defRPr/>
            </a:pPr>
            <a:endParaRPr lang="en-US" sz="2600" dirty="0">
              <a:latin typeface="Comic Sans MS" pitchFamily="66" charset="0"/>
            </a:endParaRPr>
          </a:p>
          <a:p>
            <a:pPr lvl="2" algn="ctr">
              <a:spcBef>
                <a:spcPct val="20000"/>
              </a:spcBef>
              <a:spcAft>
                <a:spcPct val="10000"/>
              </a:spcAft>
              <a:buClr>
                <a:srgbClr val="C00000"/>
              </a:buClr>
              <a:tabLst>
                <a:tab pos="1139825" algn="l"/>
                <a:tab pos="1206500" algn="l"/>
                <a:tab pos="1597025" algn="l"/>
                <a:tab pos="2052638" algn="l"/>
              </a:tabLst>
              <a:defRPr/>
            </a:pPr>
            <a:endParaRPr lang="en-US" sz="2600" dirty="0">
              <a:solidFill>
                <a:srgbClr val="FFFFFF"/>
              </a:solidFill>
              <a:latin typeface="Comic Sans MS" pitchFamily="66" charset="0"/>
            </a:endParaRPr>
          </a:p>
        </p:txBody>
      </p:sp>
      <p:sp>
        <p:nvSpPr>
          <p:cNvPr id="4" name="Oval 3"/>
          <p:cNvSpPr/>
          <p:nvPr/>
        </p:nvSpPr>
        <p:spPr bwMode="auto">
          <a:xfrm>
            <a:off x="228600" y="4876800"/>
            <a:ext cx="8686800" cy="167640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2" algn="ctr">
              <a:spcBef>
                <a:spcPct val="20000"/>
              </a:spcBef>
              <a:spcAft>
                <a:spcPct val="10000"/>
              </a:spcAft>
              <a:buClr>
                <a:srgbClr val="C00000"/>
              </a:buClr>
              <a:tabLst>
                <a:tab pos="1139825" algn="l"/>
                <a:tab pos="1206500" algn="l"/>
                <a:tab pos="1597025" algn="l"/>
                <a:tab pos="2052638" algn="l"/>
              </a:tabLst>
              <a:defRPr/>
            </a:pPr>
            <a:r>
              <a:rPr lang="en-US" sz="2800" dirty="0" smtClean="0">
                <a:solidFill>
                  <a:srgbClr val="FFFFFF"/>
                </a:solidFill>
                <a:latin typeface="Comic Sans MS" pitchFamily="66" charset="0"/>
              </a:rPr>
              <a:t>Note: Data are </a:t>
            </a:r>
            <a:r>
              <a:rPr lang="en-US" sz="2800" dirty="0">
                <a:solidFill>
                  <a:srgbClr val="FFFFFF"/>
                </a:solidFill>
                <a:latin typeface="Comic Sans MS" pitchFamily="66" charset="0"/>
              </a:rPr>
              <a:t>not protected under either patent or copyright law!</a:t>
            </a:r>
          </a:p>
        </p:txBody>
      </p:sp>
    </p:spTree>
    <p:extLst>
      <p:ext uri="{BB962C8B-B14F-4D97-AF65-F5344CB8AC3E}">
        <p14:creationId xmlns:p14="http://schemas.microsoft.com/office/powerpoint/2010/main" val="3726372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76200"/>
            <a:ext cx="8686800" cy="1661993"/>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lvl="1" algn="ctr">
              <a:spcBef>
                <a:spcPct val="40000"/>
              </a:spcBef>
              <a:spcAft>
                <a:spcPct val="10000"/>
              </a:spcAft>
              <a:tabLst>
                <a:tab pos="349250" algn="l"/>
                <a:tab pos="749300" algn="l"/>
                <a:tab pos="800100" algn="l"/>
                <a:tab pos="1597025" algn="l"/>
              </a:tabLst>
              <a:defRPr/>
            </a:pPr>
            <a:r>
              <a:rPr lang="en-US" sz="3400" dirty="0">
                <a:solidFill>
                  <a:srgbClr val="FFFFFF"/>
                </a:solidFill>
                <a:latin typeface="Comic Sans MS" pitchFamily="66" charset="0"/>
              </a:rPr>
              <a:t>Y</a:t>
            </a:r>
            <a:r>
              <a:rPr lang="en-US" sz="3400" dirty="0" smtClean="0">
                <a:solidFill>
                  <a:srgbClr val="FFFFFF"/>
                </a:solidFill>
                <a:latin typeface="Comic Sans MS" pitchFamily="66" charset="0"/>
              </a:rPr>
              <a:t>our </a:t>
            </a:r>
            <a:r>
              <a:rPr lang="en-US" sz="3400" dirty="0">
                <a:solidFill>
                  <a:srgbClr val="FFFFFF"/>
                </a:solidFill>
                <a:latin typeface="Comic Sans MS" pitchFamily="66" charset="0"/>
              </a:rPr>
              <a:t>NSF PM </a:t>
            </a:r>
            <a:r>
              <a:rPr lang="en-US" sz="3400" dirty="0" smtClean="0">
                <a:solidFill>
                  <a:srgbClr val="FFFFFF"/>
                </a:solidFill>
                <a:latin typeface="Comic Sans MS" pitchFamily="66" charset="0"/>
              </a:rPr>
              <a:t>has informed </a:t>
            </a:r>
            <a:r>
              <a:rPr lang="en-US" sz="3400" dirty="0">
                <a:solidFill>
                  <a:srgbClr val="FFFFFF"/>
                </a:solidFill>
                <a:latin typeface="Comic Sans MS" pitchFamily="66" charset="0"/>
              </a:rPr>
              <a:t>you the proposal you submitted 5 months ago </a:t>
            </a:r>
            <a:r>
              <a:rPr lang="en-US" sz="3400" dirty="0" smtClean="0">
                <a:solidFill>
                  <a:srgbClr val="FFFFFF"/>
                </a:solidFill>
                <a:latin typeface="Comic Sans MS" pitchFamily="66" charset="0"/>
              </a:rPr>
              <a:t>has been </a:t>
            </a:r>
            <a:r>
              <a:rPr lang="en-US" sz="3400" dirty="0">
                <a:solidFill>
                  <a:srgbClr val="FFFF00"/>
                </a:solidFill>
                <a:latin typeface="Comic Sans MS" pitchFamily="66" charset="0"/>
              </a:rPr>
              <a:t>recommended for funding.</a:t>
            </a:r>
            <a:endParaRPr lang="en-US" sz="3400" b="1" dirty="0">
              <a:solidFill>
                <a:srgbClr val="FFFF00"/>
              </a:solidFill>
              <a:latin typeface="Comic Sans MS" pitchFamily="66" charset="0"/>
            </a:endParaRPr>
          </a:p>
        </p:txBody>
      </p:sp>
      <p:sp>
        <p:nvSpPr>
          <p:cNvPr id="2" name="TextBox 1"/>
          <p:cNvSpPr txBox="1"/>
          <p:nvPr/>
        </p:nvSpPr>
        <p:spPr>
          <a:xfrm>
            <a:off x="0" y="1828800"/>
            <a:ext cx="9144000" cy="4616648"/>
          </a:xfrm>
          <a:prstGeom prst="rect">
            <a:avLst/>
          </a:prstGeom>
          <a:noFill/>
        </p:spPr>
        <p:txBody>
          <a:bodyPr wrap="square" rtlCol="0">
            <a:spAutoFit/>
          </a:bodyPr>
          <a:lstStyle/>
          <a:p>
            <a:pPr algn="ctr"/>
            <a:r>
              <a:rPr lang="en-US" sz="3000" b="1" dirty="0" smtClean="0">
                <a:solidFill>
                  <a:srgbClr val="C00000"/>
                </a:solidFill>
                <a:latin typeface="Comic Sans MS" pitchFamily="66" charset="0"/>
              </a:rPr>
              <a:t>What does recommended for funding mean?</a:t>
            </a:r>
          </a:p>
          <a:p>
            <a:pPr algn="ctr"/>
            <a:r>
              <a:rPr lang="en-US" sz="400" b="1" dirty="0" smtClean="0">
                <a:solidFill>
                  <a:srgbClr val="C00000"/>
                </a:solidFill>
                <a:latin typeface="Comic Sans MS" pitchFamily="66" charset="0"/>
              </a:rPr>
              <a:t> </a:t>
            </a:r>
            <a:endParaRPr lang="en-US" sz="400" dirty="0" smtClean="0">
              <a:latin typeface="Comic Sans MS" pitchFamily="66" charset="0"/>
            </a:endParaRPr>
          </a:p>
          <a:p>
            <a:pPr marL="342900" indent="-342900">
              <a:buFont typeface="Arial" pitchFamily="34" charset="0"/>
              <a:buChar char="•"/>
            </a:pPr>
            <a:r>
              <a:rPr lang="en-US" sz="2800" dirty="0" smtClean="0">
                <a:latin typeface="Comic Sans MS" pitchFamily="66" charset="0"/>
              </a:rPr>
              <a:t>PM has sent the proper paperwork to the Grants Manager </a:t>
            </a:r>
            <a:r>
              <a:rPr lang="en-US" sz="2800" u="sng" dirty="0" smtClean="0">
                <a:latin typeface="Comic Sans MS" pitchFamily="66" charset="0"/>
              </a:rPr>
              <a:t>recommending</a:t>
            </a:r>
            <a:r>
              <a:rPr lang="en-US" sz="2800" dirty="0" smtClean="0">
                <a:latin typeface="Comic Sans MS" pitchFamily="66" charset="0"/>
              </a:rPr>
              <a:t> the project for funding at a </a:t>
            </a:r>
            <a:r>
              <a:rPr lang="en-US" sz="2800" u="sng" dirty="0" smtClean="0">
                <a:latin typeface="Comic Sans MS" pitchFamily="66" charset="0"/>
              </a:rPr>
              <a:t>certain level</a:t>
            </a:r>
            <a:r>
              <a:rPr lang="en-US" sz="2800" dirty="0" smtClean="0">
                <a:latin typeface="Comic Sans MS" pitchFamily="66" charset="0"/>
              </a:rPr>
              <a:t> with specific </a:t>
            </a:r>
            <a:r>
              <a:rPr lang="en-US" sz="2800" u="sng" dirty="0" smtClean="0">
                <a:latin typeface="Comic Sans MS" pitchFamily="66" charset="0"/>
              </a:rPr>
              <a:t>start/end dates</a:t>
            </a:r>
            <a:r>
              <a:rPr lang="en-US" sz="2800" dirty="0" smtClean="0">
                <a:latin typeface="Comic Sans MS" pitchFamily="66" charset="0"/>
              </a:rPr>
              <a:t>.</a:t>
            </a:r>
          </a:p>
          <a:p>
            <a:endParaRPr lang="en-US" sz="400" dirty="0" smtClean="0">
              <a:latin typeface="Comic Sans MS" pitchFamily="66" charset="0"/>
            </a:endParaRPr>
          </a:p>
          <a:p>
            <a:pPr marL="342900" indent="-342900">
              <a:buFont typeface="Arial" pitchFamily="34" charset="0"/>
              <a:buChar char="•"/>
            </a:pPr>
            <a:r>
              <a:rPr lang="en-US" sz="2800" dirty="0" smtClean="0">
                <a:latin typeface="Comic Sans MS" pitchFamily="66" charset="0"/>
              </a:rPr>
              <a:t>Funding is likely, but it’s neither guaranteed nor official until the Grants </a:t>
            </a:r>
            <a:r>
              <a:rPr lang="en-US" sz="2800" dirty="0">
                <a:latin typeface="Comic Sans MS" pitchFamily="66" charset="0"/>
              </a:rPr>
              <a:t>Manager processes the Award </a:t>
            </a:r>
            <a:r>
              <a:rPr lang="en-US" sz="2800" dirty="0" smtClean="0">
                <a:latin typeface="Comic Sans MS" pitchFamily="66" charset="0"/>
              </a:rPr>
              <a:t>and the Notification of Award (NOA) is received by your institution.</a:t>
            </a:r>
          </a:p>
          <a:p>
            <a:endParaRPr lang="en-US" sz="400" dirty="0" smtClean="0">
              <a:latin typeface="Comic Sans MS" pitchFamily="66" charset="0"/>
            </a:endParaRPr>
          </a:p>
          <a:p>
            <a:pPr marL="342900" indent="-342900">
              <a:buFont typeface="Arial" pitchFamily="34" charset="0"/>
              <a:buChar char="•"/>
            </a:pPr>
            <a:r>
              <a:rPr lang="en-US" sz="2800" dirty="0" smtClean="0">
                <a:latin typeface="Comic Sans MS" pitchFamily="66" charset="0"/>
              </a:rPr>
              <a:t>Funds can’t be spent until the Award is received by your institution and an account number is assigned!</a:t>
            </a:r>
          </a:p>
        </p:txBody>
      </p:sp>
      <p:sp>
        <p:nvSpPr>
          <p:cNvPr id="5" name="Oval 4"/>
          <p:cNvSpPr/>
          <p:nvPr/>
        </p:nvSpPr>
        <p:spPr bwMode="auto">
          <a:xfrm>
            <a:off x="469900" y="5451772"/>
            <a:ext cx="7747000" cy="99060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400" dirty="0">
                <a:solidFill>
                  <a:srgbClr val="FFFFFF"/>
                </a:solidFill>
                <a:latin typeface="Comic Sans MS" pitchFamily="66" charset="0"/>
              </a:rPr>
              <a:t>Except in certain circumstances More on that later!</a:t>
            </a:r>
          </a:p>
        </p:txBody>
      </p:sp>
    </p:spTree>
    <p:extLst>
      <p:ext uri="{BB962C8B-B14F-4D97-AF65-F5344CB8AC3E}">
        <p14:creationId xmlns:p14="http://schemas.microsoft.com/office/powerpoint/2010/main" val="306760167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35803"/>
            <a:ext cx="8763000" cy="830997"/>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800" dirty="0" smtClean="0">
                <a:solidFill>
                  <a:srgbClr val="FFFFFF"/>
                </a:solidFill>
                <a:latin typeface="Comic Sans MS" pitchFamily="66" charset="0"/>
              </a:rPr>
              <a:t>Data Rights - Grants</a:t>
            </a:r>
            <a:endParaRPr lang="en-US" sz="4800" dirty="0">
              <a:solidFill>
                <a:srgbClr val="FFFFFF"/>
              </a:solidFill>
              <a:latin typeface="Comic Sans MS" pitchFamily="66" charset="0"/>
            </a:endParaRPr>
          </a:p>
        </p:txBody>
      </p:sp>
      <p:sp>
        <p:nvSpPr>
          <p:cNvPr id="838660" name="Text Box 4"/>
          <p:cNvSpPr txBox="1">
            <a:spLocks noChangeArrowheads="1"/>
          </p:cNvSpPr>
          <p:nvPr/>
        </p:nvSpPr>
        <p:spPr bwMode="auto">
          <a:xfrm>
            <a:off x="-533400" y="1066800"/>
            <a:ext cx="9525000" cy="4958280"/>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marL="800100" lvl="1" indent="-342900" algn="ctr">
              <a:spcBef>
                <a:spcPct val="10000"/>
              </a:spcBef>
              <a:spcAft>
                <a:spcPct val="10000"/>
              </a:spcAft>
              <a:tabLst>
                <a:tab pos="804863" algn="l"/>
                <a:tab pos="1139825" algn="l"/>
                <a:tab pos="1597025" algn="l"/>
                <a:tab pos="2052638" algn="l"/>
              </a:tabLst>
              <a:defRPr/>
            </a:pPr>
            <a:r>
              <a:rPr lang="en-US" sz="3200" dirty="0">
                <a:latin typeface="Comic Sans MS" pitchFamily="66" charset="0"/>
              </a:rPr>
              <a:t>Recipient and Government Rights:</a:t>
            </a:r>
          </a:p>
          <a:p>
            <a:pPr lvl="1">
              <a:spcBef>
                <a:spcPct val="10000"/>
              </a:spcBef>
              <a:spcAft>
                <a:spcPct val="10000"/>
              </a:spcAft>
              <a:tabLst>
                <a:tab pos="804863" algn="l"/>
                <a:tab pos="1139825" algn="l"/>
                <a:tab pos="1597025" algn="l"/>
                <a:tab pos="2052638" algn="l"/>
              </a:tabLst>
              <a:defRPr/>
            </a:pPr>
            <a:endParaRPr lang="en-US" sz="200" dirty="0">
              <a:latin typeface="Comic Sans MS" pitchFamily="66" charset="0"/>
            </a:endParaRPr>
          </a:p>
          <a:p>
            <a:pPr marL="1206500" lvl="2" indent="-292100">
              <a:spcBef>
                <a:spcPct val="20000"/>
              </a:spcBef>
              <a:spcAft>
                <a:spcPct val="10000"/>
              </a:spcAft>
              <a:buFont typeface="Wingdings" pitchFamily="2" charset="2"/>
              <a:buChar char="§"/>
              <a:tabLst>
                <a:tab pos="1139825" algn="l"/>
                <a:tab pos="1206500" algn="l"/>
                <a:tab pos="1597025" algn="l"/>
                <a:tab pos="2052638" algn="l"/>
              </a:tabLst>
              <a:defRPr/>
            </a:pPr>
            <a:r>
              <a:rPr lang="en-US" sz="2400" dirty="0">
                <a:latin typeface="Comic Sans MS" pitchFamily="66" charset="0"/>
              </a:rPr>
              <a:t>Recipient may obtain, reproduce, publish or otherwise use the data produced under award. </a:t>
            </a:r>
          </a:p>
          <a:p>
            <a:pPr marL="1206500" lvl="2" indent="-292100">
              <a:spcBef>
                <a:spcPct val="20000"/>
              </a:spcBef>
              <a:spcAft>
                <a:spcPct val="10000"/>
              </a:spcAft>
              <a:buFont typeface="Wingdings" pitchFamily="2" charset="2"/>
              <a:buChar char="§"/>
              <a:tabLst>
                <a:tab pos="1139825" algn="l"/>
                <a:tab pos="1206500" algn="l"/>
                <a:tab pos="1597025" algn="l"/>
                <a:tab pos="2052638" algn="l"/>
              </a:tabLst>
              <a:defRPr/>
            </a:pPr>
            <a:r>
              <a:rPr lang="en-US" sz="2400" dirty="0">
                <a:latin typeface="Comic Sans MS" pitchFamily="66" charset="0"/>
              </a:rPr>
              <a:t>University data ownership policies vary, but most require assignment to university of data produced under a sponsored project for purposes of meeting award requirements. </a:t>
            </a:r>
            <a:endParaRPr lang="en-US" sz="2400" b="1" dirty="0">
              <a:solidFill>
                <a:srgbClr val="C00000"/>
              </a:solidFill>
              <a:latin typeface="Comic Sans MS" pitchFamily="66" charset="0"/>
            </a:endParaRPr>
          </a:p>
          <a:p>
            <a:pPr marL="1206500" lvl="2" indent="-292100">
              <a:spcBef>
                <a:spcPct val="20000"/>
              </a:spcBef>
              <a:spcAft>
                <a:spcPct val="10000"/>
              </a:spcAft>
              <a:buFont typeface="Wingdings" pitchFamily="2" charset="2"/>
              <a:buChar char="§"/>
              <a:tabLst>
                <a:tab pos="1139825" algn="l"/>
                <a:tab pos="1206500" algn="l"/>
                <a:tab pos="1597025" algn="l"/>
                <a:tab pos="2052638" algn="l"/>
              </a:tabLst>
              <a:defRPr/>
            </a:pPr>
            <a:r>
              <a:rPr lang="en-US" sz="2400" dirty="0">
                <a:latin typeface="Comic Sans MS" pitchFamily="66" charset="0"/>
              </a:rPr>
              <a:t>Recipient must be willing to authorize others to use for federal purposes.</a:t>
            </a:r>
          </a:p>
          <a:p>
            <a:pPr lvl="2" algn="ctr">
              <a:spcBef>
                <a:spcPct val="20000"/>
              </a:spcBef>
              <a:spcAft>
                <a:spcPct val="10000"/>
              </a:spcAft>
              <a:buClr>
                <a:srgbClr val="C00000"/>
              </a:buClr>
              <a:tabLst>
                <a:tab pos="1139825" algn="l"/>
                <a:tab pos="1206500" algn="l"/>
                <a:tab pos="1597025" algn="l"/>
                <a:tab pos="2052638" algn="l"/>
              </a:tabLst>
              <a:defRPr/>
            </a:pPr>
            <a:endParaRPr lang="en-US" sz="2600" dirty="0">
              <a:latin typeface="Comic Sans MS" pitchFamily="66" charset="0"/>
            </a:endParaRPr>
          </a:p>
          <a:p>
            <a:pPr lvl="2" algn="ctr">
              <a:spcBef>
                <a:spcPct val="20000"/>
              </a:spcBef>
              <a:spcAft>
                <a:spcPct val="10000"/>
              </a:spcAft>
              <a:buClr>
                <a:srgbClr val="C00000"/>
              </a:buClr>
              <a:tabLst>
                <a:tab pos="1139825" algn="l"/>
                <a:tab pos="1206500" algn="l"/>
                <a:tab pos="1597025" algn="l"/>
                <a:tab pos="2052638" algn="l"/>
              </a:tabLst>
              <a:defRPr/>
            </a:pPr>
            <a:endParaRPr lang="en-US" sz="2600" dirty="0">
              <a:solidFill>
                <a:srgbClr val="FFFFFF"/>
              </a:solidFill>
              <a:latin typeface="Comic Sans MS" pitchFamily="66" charset="0"/>
            </a:endParaRPr>
          </a:p>
        </p:txBody>
      </p:sp>
      <p:sp>
        <p:nvSpPr>
          <p:cNvPr id="4" name="Oval 3"/>
          <p:cNvSpPr/>
          <p:nvPr/>
        </p:nvSpPr>
        <p:spPr bwMode="auto">
          <a:xfrm>
            <a:off x="228600" y="4876800"/>
            <a:ext cx="8686800" cy="167640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lvl="1" algn="ctr"/>
            <a:r>
              <a:rPr lang="en-US" sz="2400" dirty="0">
                <a:solidFill>
                  <a:srgbClr val="FFFFFF"/>
                </a:solidFill>
                <a:latin typeface="Comic Sans MS" pitchFamily="66" charset="0"/>
              </a:rPr>
              <a:t>F</a:t>
            </a:r>
            <a:r>
              <a:rPr lang="en-US" sz="2400" dirty="0" smtClean="0">
                <a:solidFill>
                  <a:srgbClr val="FFFFFF"/>
                </a:solidFill>
                <a:latin typeface="Comic Sans MS" pitchFamily="66" charset="0"/>
              </a:rPr>
              <a:t>ormat </a:t>
            </a:r>
            <a:r>
              <a:rPr lang="en-US" sz="2400" dirty="0">
                <a:solidFill>
                  <a:srgbClr val="FFFFFF"/>
                </a:solidFill>
                <a:latin typeface="Comic Sans MS" pitchFamily="66" charset="0"/>
              </a:rPr>
              <a:t>or other unique characteristics may be subject to copyright protection, but not the actual data!</a:t>
            </a:r>
            <a:endParaRPr kumimoji="0" lang="en-US" sz="2400" i="0" u="none" strike="noStrike" cap="none" normalizeH="0" baseline="0" dirty="0" smtClean="0">
              <a:ln>
                <a:noFill/>
              </a:ln>
              <a:solidFill>
                <a:schemeClr val="tx1"/>
              </a:solidFill>
              <a:effectLst/>
              <a:latin typeface="Comic Sans MS" pitchFamily="66" charset="0"/>
            </a:endParaRPr>
          </a:p>
        </p:txBody>
      </p:sp>
    </p:spTree>
    <p:extLst>
      <p:ext uri="{BB962C8B-B14F-4D97-AF65-F5344CB8AC3E}">
        <p14:creationId xmlns:p14="http://schemas.microsoft.com/office/powerpoint/2010/main" val="3909148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35803"/>
            <a:ext cx="8763000" cy="830997"/>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800" dirty="0" smtClean="0">
                <a:solidFill>
                  <a:srgbClr val="FFFFFF"/>
                </a:solidFill>
                <a:latin typeface="Comic Sans MS" pitchFamily="66" charset="0"/>
              </a:rPr>
              <a:t>Data Rights - Grants</a:t>
            </a:r>
            <a:endParaRPr lang="en-US" sz="4800" dirty="0">
              <a:solidFill>
                <a:srgbClr val="FFFFFF"/>
              </a:solidFill>
              <a:latin typeface="Comic Sans MS" pitchFamily="66" charset="0"/>
            </a:endParaRPr>
          </a:p>
        </p:txBody>
      </p:sp>
      <p:sp>
        <p:nvSpPr>
          <p:cNvPr id="838660" name="Text Box 4"/>
          <p:cNvSpPr txBox="1">
            <a:spLocks noChangeArrowheads="1"/>
          </p:cNvSpPr>
          <p:nvPr/>
        </p:nvSpPr>
        <p:spPr bwMode="auto">
          <a:xfrm>
            <a:off x="-533400" y="1066800"/>
            <a:ext cx="9525000" cy="4958280"/>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marL="800100" lvl="1" indent="-342900" algn="ctr">
              <a:spcBef>
                <a:spcPct val="10000"/>
              </a:spcBef>
              <a:spcAft>
                <a:spcPct val="10000"/>
              </a:spcAft>
              <a:tabLst>
                <a:tab pos="804863" algn="l"/>
                <a:tab pos="1139825" algn="l"/>
                <a:tab pos="1597025" algn="l"/>
                <a:tab pos="2052638" algn="l"/>
              </a:tabLst>
              <a:defRPr/>
            </a:pPr>
            <a:r>
              <a:rPr lang="en-US" sz="3200" dirty="0">
                <a:latin typeface="Comic Sans MS" pitchFamily="66" charset="0"/>
              </a:rPr>
              <a:t>Recipient and Government Rights:</a:t>
            </a:r>
          </a:p>
          <a:p>
            <a:pPr lvl="1">
              <a:spcBef>
                <a:spcPct val="10000"/>
              </a:spcBef>
              <a:spcAft>
                <a:spcPct val="10000"/>
              </a:spcAft>
              <a:tabLst>
                <a:tab pos="804863" algn="l"/>
                <a:tab pos="1139825" algn="l"/>
                <a:tab pos="1597025" algn="l"/>
                <a:tab pos="2052638" algn="l"/>
              </a:tabLst>
              <a:defRPr/>
            </a:pPr>
            <a:endParaRPr lang="en-US" sz="200" dirty="0">
              <a:latin typeface="Comic Sans MS" pitchFamily="66" charset="0"/>
            </a:endParaRPr>
          </a:p>
          <a:p>
            <a:pPr marL="1206500" lvl="2" indent="-292100">
              <a:spcBef>
                <a:spcPct val="20000"/>
              </a:spcBef>
              <a:spcAft>
                <a:spcPct val="10000"/>
              </a:spcAft>
              <a:buFont typeface="Wingdings" pitchFamily="2" charset="2"/>
              <a:buChar char="§"/>
              <a:tabLst>
                <a:tab pos="1139825" algn="l"/>
                <a:tab pos="1206500" algn="l"/>
                <a:tab pos="1597025" algn="l"/>
                <a:tab pos="2052638" algn="l"/>
              </a:tabLst>
              <a:defRPr/>
            </a:pPr>
            <a:r>
              <a:rPr lang="en-US" sz="2400" dirty="0">
                <a:latin typeface="Comic Sans MS" pitchFamily="66" charset="0"/>
              </a:rPr>
              <a:t>Recipient may obtain, reproduce, publish or otherwise use the data produced under award. </a:t>
            </a:r>
          </a:p>
          <a:p>
            <a:pPr marL="1206500" lvl="2" indent="-292100">
              <a:spcBef>
                <a:spcPct val="20000"/>
              </a:spcBef>
              <a:spcAft>
                <a:spcPct val="10000"/>
              </a:spcAft>
              <a:buFont typeface="Wingdings" pitchFamily="2" charset="2"/>
              <a:buChar char="§"/>
              <a:tabLst>
                <a:tab pos="1139825" algn="l"/>
                <a:tab pos="1206500" algn="l"/>
                <a:tab pos="1597025" algn="l"/>
                <a:tab pos="2052638" algn="l"/>
              </a:tabLst>
              <a:defRPr/>
            </a:pPr>
            <a:r>
              <a:rPr lang="en-US" sz="2400" dirty="0">
                <a:latin typeface="Comic Sans MS" pitchFamily="66" charset="0"/>
              </a:rPr>
              <a:t>University data ownership policies vary, but most require assignment to university of data produced under a sponsored project for purposes of meeting award requirements. </a:t>
            </a:r>
            <a:endParaRPr lang="en-US" sz="2400" b="1" dirty="0">
              <a:solidFill>
                <a:srgbClr val="C00000"/>
              </a:solidFill>
              <a:latin typeface="Comic Sans MS" pitchFamily="66" charset="0"/>
            </a:endParaRPr>
          </a:p>
          <a:p>
            <a:pPr marL="1206500" lvl="2" indent="-292100">
              <a:spcBef>
                <a:spcPct val="20000"/>
              </a:spcBef>
              <a:spcAft>
                <a:spcPct val="10000"/>
              </a:spcAft>
              <a:buFont typeface="Wingdings" pitchFamily="2" charset="2"/>
              <a:buChar char="§"/>
              <a:tabLst>
                <a:tab pos="1139825" algn="l"/>
                <a:tab pos="1206500" algn="l"/>
                <a:tab pos="1597025" algn="l"/>
                <a:tab pos="2052638" algn="l"/>
              </a:tabLst>
              <a:defRPr/>
            </a:pPr>
            <a:r>
              <a:rPr lang="en-US" sz="2400" dirty="0">
                <a:latin typeface="Comic Sans MS" pitchFamily="66" charset="0"/>
              </a:rPr>
              <a:t>Recipient must be willing to authorize others to use for federal purposes.</a:t>
            </a:r>
          </a:p>
          <a:p>
            <a:pPr lvl="2" algn="ctr">
              <a:spcBef>
                <a:spcPct val="20000"/>
              </a:spcBef>
              <a:spcAft>
                <a:spcPct val="10000"/>
              </a:spcAft>
              <a:buClr>
                <a:srgbClr val="C00000"/>
              </a:buClr>
              <a:tabLst>
                <a:tab pos="1139825" algn="l"/>
                <a:tab pos="1206500" algn="l"/>
                <a:tab pos="1597025" algn="l"/>
                <a:tab pos="2052638" algn="l"/>
              </a:tabLst>
              <a:defRPr/>
            </a:pPr>
            <a:endParaRPr lang="en-US" sz="2600" dirty="0">
              <a:latin typeface="Comic Sans MS" pitchFamily="66" charset="0"/>
            </a:endParaRPr>
          </a:p>
          <a:p>
            <a:pPr lvl="2" algn="ctr">
              <a:spcBef>
                <a:spcPct val="20000"/>
              </a:spcBef>
              <a:spcAft>
                <a:spcPct val="10000"/>
              </a:spcAft>
              <a:buClr>
                <a:srgbClr val="C00000"/>
              </a:buClr>
              <a:tabLst>
                <a:tab pos="1139825" algn="l"/>
                <a:tab pos="1206500" algn="l"/>
                <a:tab pos="1597025" algn="l"/>
                <a:tab pos="2052638" algn="l"/>
              </a:tabLst>
              <a:defRPr/>
            </a:pPr>
            <a:endParaRPr lang="en-US" sz="2600" dirty="0">
              <a:solidFill>
                <a:srgbClr val="FFFFFF"/>
              </a:solidFill>
              <a:latin typeface="Comic Sans MS" pitchFamily="66" charset="0"/>
            </a:endParaRPr>
          </a:p>
        </p:txBody>
      </p:sp>
      <p:sp>
        <p:nvSpPr>
          <p:cNvPr id="4" name="Oval 3"/>
          <p:cNvSpPr/>
          <p:nvPr/>
        </p:nvSpPr>
        <p:spPr bwMode="auto">
          <a:xfrm>
            <a:off x="228600" y="4876800"/>
            <a:ext cx="8686800" cy="167640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lvl="1" algn="ctr"/>
            <a:r>
              <a:rPr lang="en-US" sz="3600" dirty="0" smtClean="0">
                <a:solidFill>
                  <a:srgbClr val="FFFFFF"/>
                </a:solidFill>
                <a:latin typeface="Comic Sans MS" pitchFamily="66" charset="0"/>
              </a:rPr>
              <a:t>More on this later in the  course!</a:t>
            </a:r>
            <a:endParaRPr kumimoji="0" lang="en-US" sz="3600" b="0" i="0" u="none" strike="noStrike" cap="none" normalizeH="0" baseline="0" dirty="0" smtClean="0">
              <a:ln>
                <a:noFill/>
              </a:ln>
              <a:solidFill>
                <a:schemeClr val="tx1"/>
              </a:solidFill>
              <a:effectLst/>
              <a:latin typeface="Comic Sans MS" pitchFamily="66" charset="0"/>
            </a:endParaRPr>
          </a:p>
        </p:txBody>
      </p:sp>
    </p:spTree>
    <p:extLst>
      <p:ext uri="{BB962C8B-B14F-4D97-AF65-F5344CB8AC3E}">
        <p14:creationId xmlns:p14="http://schemas.microsoft.com/office/powerpoint/2010/main" val="3357683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ext Box 3"/>
          <p:cNvSpPr txBox="1">
            <a:spLocks noChangeArrowheads="1"/>
          </p:cNvSpPr>
          <p:nvPr/>
        </p:nvSpPr>
        <p:spPr bwMode="auto">
          <a:xfrm>
            <a:off x="-152400" y="1443466"/>
            <a:ext cx="9144000" cy="5490734"/>
          </a:xfrm>
          <a:prstGeom prst="rect">
            <a:avLst/>
          </a:prstGeom>
          <a:noFill/>
          <a:ln w="9525">
            <a:noFill/>
            <a:miter lim="800000"/>
            <a:headEnd/>
            <a:tailEnd/>
          </a:ln>
        </p:spPr>
        <p:txBody>
          <a:bodyPr wrap="square">
            <a:spAutoFit/>
          </a:bodyPr>
          <a:lstStyle/>
          <a:p>
            <a:r>
              <a:rPr lang="en-US" sz="2400" dirty="0">
                <a:latin typeface="Comic Sans MS" pitchFamily="66" charset="0"/>
              </a:rPr>
              <a:t>	 </a:t>
            </a:r>
            <a:r>
              <a:rPr lang="en-US" sz="2400" dirty="0" smtClean="0">
                <a:latin typeface="Comic Sans MS" pitchFamily="66" charset="0"/>
              </a:rPr>
              <a:t>         (the </a:t>
            </a:r>
            <a:r>
              <a:rPr lang="en-US" sz="2400" dirty="0">
                <a:latin typeface="Comic Sans MS" pitchFamily="66" charset="0"/>
              </a:rPr>
              <a:t>preferable clause for </a:t>
            </a:r>
            <a:r>
              <a:rPr lang="en-US" sz="2400" dirty="0" smtClean="0">
                <a:latin typeface="Comic Sans MS" pitchFamily="66" charset="0"/>
              </a:rPr>
              <a:t>universities)</a:t>
            </a:r>
            <a:endParaRPr lang="en-US" sz="2400" dirty="0">
              <a:latin typeface="Comic Sans MS" pitchFamily="66" charset="0"/>
            </a:endParaRPr>
          </a:p>
          <a:p>
            <a:pPr marL="0" indent="0">
              <a:buNone/>
            </a:pPr>
            <a:endParaRPr lang="en-US" sz="1000" b="1" dirty="0">
              <a:latin typeface="Comic Sans MS" pitchFamily="66" charset="0"/>
            </a:endParaRPr>
          </a:p>
          <a:p>
            <a:pPr marL="688975" lvl="2" indent="-342900">
              <a:lnSpc>
                <a:spcPct val="110000"/>
              </a:lnSpc>
              <a:spcBef>
                <a:spcPts val="0"/>
              </a:spcBef>
              <a:buClr>
                <a:schemeClr val="tx1"/>
              </a:buClr>
              <a:buFont typeface="Wingdings" pitchFamily="2" charset="2"/>
              <a:buChar char="§"/>
            </a:pPr>
            <a:r>
              <a:rPr lang="en-US" sz="2400" dirty="0" smtClean="0">
                <a:latin typeface="Comic Sans MS" pitchFamily="66" charset="0"/>
              </a:rPr>
              <a:t>This clause allows </a:t>
            </a:r>
            <a:r>
              <a:rPr lang="en-US" sz="2400" dirty="0">
                <a:latin typeface="Comic Sans MS" pitchFamily="66" charset="0"/>
              </a:rPr>
              <a:t>for the </a:t>
            </a:r>
            <a:r>
              <a:rPr lang="en-US" sz="2400" dirty="0" smtClean="0">
                <a:latin typeface="Comic Sans MS" pitchFamily="66" charset="0"/>
              </a:rPr>
              <a:t>assertion </a:t>
            </a:r>
            <a:r>
              <a:rPr lang="en-US" sz="2400" dirty="0">
                <a:latin typeface="Comic Sans MS" pitchFamily="66" charset="0"/>
              </a:rPr>
              <a:t>of limited or restricted </a:t>
            </a:r>
            <a:r>
              <a:rPr lang="en-US" sz="2400" dirty="0" smtClean="0">
                <a:latin typeface="Comic Sans MS" pitchFamily="66" charset="0"/>
              </a:rPr>
              <a:t>rights to </a:t>
            </a:r>
            <a:r>
              <a:rPr lang="en-US" sz="2400" dirty="0">
                <a:latin typeface="Comic Sans MS" pitchFamily="66" charset="0"/>
              </a:rPr>
              <a:t>data developed with private funds.</a:t>
            </a:r>
          </a:p>
          <a:p>
            <a:pPr marL="688975">
              <a:lnSpc>
                <a:spcPct val="110000"/>
              </a:lnSpc>
              <a:spcBef>
                <a:spcPts val="0"/>
              </a:spcBef>
            </a:pPr>
            <a:endParaRPr lang="en-US" sz="1000" dirty="0">
              <a:latin typeface="Comic Sans MS" pitchFamily="66" charset="0"/>
            </a:endParaRPr>
          </a:p>
          <a:p>
            <a:pPr marL="688975" lvl="2" indent="-342900">
              <a:lnSpc>
                <a:spcPct val="110000"/>
              </a:lnSpc>
              <a:spcBef>
                <a:spcPts val="0"/>
              </a:spcBef>
              <a:buFont typeface="Wingdings" pitchFamily="2" charset="2"/>
              <a:buChar char="§"/>
            </a:pPr>
            <a:r>
              <a:rPr lang="en-US" sz="2400" dirty="0">
                <a:latin typeface="Comic Sans MS" pitchFamily="66" charset="0"/>
              </a:rPr>
              <a:t>The Contractor retains rights to data and copyrights first generated, but has obligations to Government, including:</a:t>
            </a:r>
          </a:p>
          <a:p>
            <a:pPr marL="346075" lvl="3">
              <a:lnSpc>
                <a:spcPct val="110000"/>
              </a:lnSpc>
              <a:spcBef>
                <a:spcPts val="0"/>
              </a:spcBef>
            </a:pPr>
            <a:endParaRPr lang="en-US" sz="800" dirty="0">
              <a:latin typeface="Comic Sans MS" pitchFamily="66" charset="0"/>
            </a:endParaRPr>
          </a:p>
          <a:p>
            <a:pPr marL="1146175" lvl="4" indent="-342900">
              <a:lnSpc>
                <a:spcPct val="110000"/>
              </a:lnSpc>
              <a:spcBef>
                <a:spcPts val="0"/>
              </a:spcBef>
              <a:buFont typeface="Wingdings" pitchFamily="2" charset="2"/>
              <a:buChar char="§"/>
            </a:pPr>
            <a:r>
              <a:rPr lang="en-US" sz="2000" dirty="0">
                <a:latin typeface="Comic Sans MS" pitchFamily="66" charset="0"/>
              </a:rPr>
              <a:t>Royalty-free, non-exclusive license,</a:t>
            </a:r>
          </a:p>
          <a:p>
            <a:pPr marL="1146175" lvl="4" indent="-342900">
              <a:lnSpc>
                <a:spcPct val="110000"/>
              </a:lnSpc>
              <a:spcBef>
                <a:spcPts val="0"/>
              </a:spcBef>
              <a:buFont typeface="Wingdings" pitchFamily="2" charset="2"/>
              <a:buChar char="§"/>
            </a:pPr>
            <a:r>
              <a:rPr lang="en-US" sz="2000" dirty="0">
                <a:latin typeface="Comic Sans MS" pitchFamily="66" charset="0"/>
              </a:rPr>
              <a:t>Unlimited rights, unless specified otherwise.</a:t>
            </a:r>
          </a:p>
          <a:p>
            <a:pPr marL="346075" lvl="2">
              <a:lnSpc>
                <a:spcPct val="110000"/>
              </a:lnSpc>
              <a:spcBef>
                <a:spcPts val="0"/>
              </a:spcBef>
            </a:pPr>
            <a:endParaRPr lang="en-US" sz="1200" dirty="0">
              <a:latin typeface="Comic Sans MS" pitchFamily="66" charset="0"/>
            </a:endParaRPr>
          </a:p>
          <a:p>
            <a:pPr marL="346075" lvl="2" algn="ctr">
              <a:lnSpc>
                <a:spcPct val="110000"/>
              </a:lnSpc>
              <a:spcBef>
                <a:spcPts val="0"/>
              </a:spcBef>
            </a:pPr>
            <a:r>
              <a:rPr lang="en-US" sz="2200" u="sng" dirty="0">
                <a:solidFill>
                  <a:schemeClr val="bg1">
                    <a:lumMod val="25000"/>
                  </a:schemeClr>
                </a:solidFill>
                <a:latin typeface="Comic Sans MS" pitchFamily="66" charset="0"/>
              </a:rPr>
              <a:t>Note</a:t>
            </a:r>
            <a:r>
              <a:rPr lang="en-US" sz="2200" dirty="0">
                <a:solidFill>
                  <a:schemeClr val="bg1">
                    <a:lumMod val="25000"/>
                  </a:schemeClr>
                </a:solidFill>
                <a:latin typeface="Comic Sans MS" pitchFamily="66" charset="0"/>
              </a:rPr>
              <a:t>: Without Alt IV, the institution may assert copyrights only to papers published in technical journals; with Alt IV the institution may assert </a:t>
            </a:r>
            <a:r>
              <a:rPr lang="en-US" sz="2200" dirty="0" smtClean="0">
                <a:solidFill>
                  <a:schemeClr val="bg1">
                    <a:lumMod val="25000"/>
                  </a:schemeClr>
                </a:solidFill>
                <a:latin typeface="Comic Sans MS" pitchFamily="66" charset="0"/>
              </a:rPr>
              <a:t>rights to </a:t>
            </a:r>
            <a:r>
              <a:rPr lang="en-US" sz="2200" dirty="0">
                <a:solidFill>
                  <a:schemeClr val="bg1">
                    <a:lumMod val="25000"/>
                  </a:schemeClr>
                </a:solidFill>
                <a:latin typeface="Comic Sans MS" pitchFamily="66" charset="0"/>
              </a:rPr>
              <a:t>all data and software. </a:t>
            </a:r>
          </a:p>
          <a:p>
            <a:endParaRPr lang="en-US" sz="2200" dirty="0">
              <a:solidFill>
                <a:schemeClr val="bg1">
                  <a:lumMod val="25000"/>
                </a:schemeClr>
              </a:solidFill>
              <a:latin typeface="Comic Sans MS" pitchFamily="66" charset="0"/>
            </a:endParaRPr>
          </a:p>
        </p:txBody>
      </p:sp>
      <p:sp>
        <p:nvSpPr>
          <p:cNvPr id="5" name="Text Box 2"/>
          <p:cNvSpPr txBox="1">
            <a:spLocks noChangeArrowheads="1"/>
          </p:cNvSpPr>
          <p:nvPr/>
        </p:nvSpPr>
        <p:spPr bwMode="auto">
          <a:xfrm>
            <a:off x="152400" y="220516"/>
            <a:ext cx="8763000" cy="1151084"/>
          </a:xfrm>
          <a:prstGeom prst="rect">
            <a:avLst/>
          </a:prstGeom>
          <a:solidFill>
            <a:schemeClr val="bg1">
              <a:lumMod val="25000"/>
            </a:schemeClr>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lnSpc>
                <a:spcPct val="80000"/>
              </a:lnSpc>
              <a:buNone/>
            </a:pPr>
            <a:endParaRPr lang="en-US" sz="1000" dirty="0" smtClean="0">
              <a:solidFill>
                <a:srgbClr val="FFFFFF"/>
              </a:solidFill>
              <a:latin typeface="Comic Sans MS" pitchFamily="66" charset="0"/>
            </a:endParaRPr>
          </a:p>
          <a:p>
            <a:pPr algn="ctr">
              <a:lnSpc>
                <a:spcPct val="80000"/>
              </a:lnSpc>
              <a:buNone/>
            </a:pPr>
            <a:r>
              <a:rPr lang="en-US" sz="3600" dirty="0" smtClean="0">
                <a:solidFill>
                  <a:srgbClr val="FFFFFF"/>
                </a:solidFill>
                <a:latin typeface="Comic Sans MS" pitchFamily="66" charset="0"/>
              </a:rPr>
              <a:t>Copyright and Data Rights – Contracts</a:t>
            </a:r>
          </a:p>
          <a:p>
            <a:pPr algn="ctr">
              <a:lnSpc>
                <a:spcPct val="80000"/>
              </a:lnSpc>
              <a:buNone/>
            </a:pPr>
            <a:r>
              <a:rPr lang="en-US" sz="800" dirty="0" smtClean="0">
                <a:solidFill>
                  <a:srgbClr val="FFFFFF"/>
                </a:solidFill>
                <a:latin typeface="Comic Sans MS" pitchFamily="66" charset="0"/>
              </a:rPr>
              <a:t> </a:t>
            </a:r>
          </a:p>
          <a:p>
            <a:pPr algn="ctr">
              <a:lnSpc>
                <a:spcPct val="80000"/>
              </a:lnSpc>
              <a:buNone/>
            </a:pPr>
            <a:r>
              <a:rPr lang="en-US" sz="3200" dirty="0" smtClean="0">
                <a:solidFill>
                  <a:srgbClr val="FFFFFF"/>
                </a:solidFill>
                <a:latin typeface="Comic Sans MS" pitchFamily="66" charset="0"/>
              </a:rPr>
              <a:t>52.227-14  </a:t>
            </a:r>
            <a:r>
              <a:rPr lang="en-US" sz="3200" dirty="0">
                <a:solidFill>
                  <a:srgbClr val="FFFFFF"/>
                </a:solidFill>
                <a:latin typeface="Comic Sans MS" pitchFamily="66" charset="0"/>
              </a:rPr>
              <a:t>Rights in Data – General (Alt IV)</a:t>
            </a:r>
            <a:endParaRPr lang="en-US" sz="1050" dirty="0">
              <a:solidFill>
                <a:srgbClr val="FFFFFF"/>
              </a:solidFill>
              <a:latin typeface="Comic Sans MS" pitchFamily="66" charset="0"/>
            </a:endParaRPr>
          </a:p>
        </p:txBody>
      </p:sp>
    </p:spTree>
    <p:extLst>
      <p:ext uri="{BB962C8B-B14F-4D97-AF65-F5344CB8AC3E}">
        <p14:creationId xmlns:p14="http://schemas.microsoft.com/office/powerpoint/2010/main" val="2919439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411">
                                            <p:txEl>
                                              <p:pRg st="9" end="9"/>
                                            </p:txEl>
                                          </p:spTgt>
                                        </p:tgtEl>
                                        <p:attrNameLst>
                                          <p:attrName>style.visibility</p:attrName>
                                        </p:attrNameLst>
                                      </p:cBhvr>
                                      <p:to>
                                        <p:strVal val="visible"/>
                                      </p:to>
                                    </p:set>
                                    <p:anim calcmode="lin" valueType="num">
                                      <p:cBhvr additive="base">
                                        <p:cTn id="7" dur="500" fill="hold"/>
                                        <p:tgtEl>
                                          <p:spTgt spid="17411">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00561"/>
            <a:ext cx="8763000" cy="1323439"/>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000" dirty="0" smtClean="0">
                <a:solidFill>
                  <a:srgbClr val="FFFFFF"/>
                </a:solidFill>
                <a:latin typeface="Comic Sans MS" pitchFamily="66" charset="0"/>
              </a:rPr>
              <a:t>Grant Progress Reports                 PI Responsibility</a:t>
            </a:r>
            <a:endParaRPr lang="en-US" sz="4000" dirty="0">
              <a:solidFill>
                <a:srgbClr val="FFFFFF"/>
              </a:solidFill>
              <a:latin typeface="Comic Sans MS" pitchFamily="66" charset="0"/>
            </a:endParaRPr>
          </a:p>
        </p:txBody>
      </p:sp>
      <p:sp>
        <p:nvSpPr>
          <p:cNvPr id="838660" name="Text Box 4"/>
          <p:cNvSpPr txBox="1">
            <a:spLocks noChangeArrowheads="1"/>
          </p:cNvSpPr>
          <p:nvPr/>
        </p:nvSpPr>
        <p:spPr bwMode="auto">
          <a:xfrm>
            <a:off x="-381000" y="1752600"/>
            <a:ext cx="9525000" cy="4715137"/>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marL="1143000" lvl="2" indent="-850900" algn="ctr">
              <a:spcBef>
                <a:spcPct val="10000"/>
              </a:spcBef>
              <a:spcAft>
                <a:spcPct val="10000"/>
              </a:spcAft>
              <a:tabLst>
                <a:tab pos="406400" algn="l"/>
                <a:tab pos="738188" algn="l"/>
                <a:tab pos="1597025" algn="l"/>
                <a:tab pos="2052638" algn="l"/>
              </a:tabLst>
            </a:pPr>
            <a:r>
              <a:rPr lang="en-US" sz="2800" dirty="0" smtClean="0">
                <a:latin typeface="Comic Sans MS" pitchFamily="66" charset="0"/>
              </a:rPr>
              <a:t>“Progress reports may not be required less frequent than annually nor more frequent than quarterly. “</a:t>
            </a:r>
            <a:endParaRPr lang="en-US" sz="2800" dirty="0">
              <a:latin typeface="Comic Sans MS" pitchFamily="66" charset="0"/>
            </a:endParaRPr>
          </a:p>
          <a:p>
            <a:pPr marL="1143000" lvl="2" indent="-850900" algn="ctr">
              <a:spcBef>
                <a:spcPct val="10000"/>
              </a:spcBef>
              <a:spcAft>
                <a:spcPct val="10000"/>
              </a:spcAft>
              <a:tabLst>
                <a:tab pos="406400" algn="l"/>
                <a:tab pos="738188" algn="l"/>
                <a:tab pos="1597025" algn="l"/>
                <a:tab pos="2052638" algn="l"/>
              </a:tabLst>
            </a:pPr>
            <a:endParaRPr lang="en-US" sz="800" dirty="0" smtClean="0">
              <a:latin typeface="Comic Sans MS" pitchFamily="66" charset="0"/>
            </a:endParaRPr>
          </a:p>
          <a:p>
            <a:pPr marL="977900" lvl="3">
              <a:spcBef>
                <a:spcPct val="20000"/>
              </a:spcBef>
              <a:spcAft>
                <a:spcPct val="10000"/>
              </a:spcAft>
              <a:buFont typeface="Wingdings" pitchFamily="2" charset="2"/>
              <a:buChar char="§"/>
              <a:tabLst>
                <a:tab pos="738188" algn="l"/>
                <a:tab pos="1193800" algn="l"/>
                <a:tab pos="1597025" algn="l"/>
                <a:tab pos="2052638" algn="l"/>
              </a:tabLst>
            </a:pPr>
            <a:r>
              <a:rPr lang="en-US" sz="2600" dirty="0" smtClean="0">
                <a:latin typeface="Comic Sans MS" pitchFamily="66" charset="0"/>
              </a:rPr>
              <a:t>  Comparison of actual accomplishments with 	 	  	 approved goals/objectives for the reporting period.</a:t>
            </a:r>
          </a:p>
          <a:p>
            <a:pPr marL="977900" lvl="3">
              <a:spcBef>
                <a:spcPct val="20000"/>
              </a:spcBef>
              <a:spcAft>
                <a:spcPct val="10000"/>
              </a:spcAft>
              <a:buFont typeface="Wingdings" pitchFamily="2" charset="2"/>
              <a:buChar char="§"/>
              <a:tabLst>
                <a:tab pos="738188" algn="l"/>
                <a:tab pos="1193800" algn="l"/>
                <a:tab pos="1597025" algn="l"/>
                <a:tab pos="2052638" algn="l"/>
              </a:tabLst>
            </a:pPr>
            <a:r>
              <a:rPr lang="en-US" sz="2600" dirty="0" smtClean="0">
                <a:latin typeface="Comic Sans MS" pitchFamily="66" charset="0"/>
              </a:rPr>
              <a:t>  Reasons why goals were not met, if applicable.</a:t>
            </a:r>
          </a:p>
          <a:p>
            <a:pPr marL="977900" lvl="3">
              <a:spcBef>
                <a:spcPct val="20000"/>
              </a:spcBef>
              <a:spcAft>
                <a:spcPct val="10000"/>
              </a:spcAft>
              <a:buFont typeface="Wingdings" pitchFamily="2" charset="2"/>
              <a:buChar char="§"/>
              <a:tabLst>
                <a:tab pos="738188" algn="l"/>
                <a:tab pos="1193800" algn="l"/>
                <a:tab pos="1597025" algn="l"/>
                <a:tab pos="2052638" algn="l"/>
              </a:tabLst>
            </a:pPr>
            <a:r>
              <a:rPr lang="en-US" sz="2600" dirty="0">
                <a:latin typeface="Comic Sans MS" pitchFamily="66" charset="0"/>
              </a:rPr>
              <a:t> </a:t>
            </a:r>
            <a:r>
              <a:rPr lang="en-US" sz="2600" dirty="0" smtClean="0">
                <a:latin typeface="Comic Sans MS" pitchFamily="66" charset="0"/>
              </a:rPr>
              <a:t> </a:t>
            </a:r>
            <a:r>
              <a:rPr lang="en-US" sz="2600" u="sng" dirty="0" smtClean="0">
                <a:latin typeface="Comic Sans MS" pitchFamily="66" charset="0"/>
              </a:rPr>
              <a:t>Remember</a:t>
            </a:r>
            <a:r>
              <a:rPr lang="en-US" sz="2600" dirty="0" smtClean="0">
                <a:latin typeface="Comic Sans MS" pitchFamily="66" charset="0"/>
              </a:rPr>
              <a:t> – Performance standard is “best effort.”</a:t>
            </a:r>
          </a:p>
          <a:p>
            <a:pPr marL="977900" lvl="3">
              <a:spcBef>
                <a:spcPct val="20000"/>
              </a:spcBef>
              <a:spcAft>
                <a:spcPct val="10000"/>
              </a:spcAft>
              <a:buFont typeface="Wingdings" pitchFamily="2" charset="2"/>
              <a:buChar char="§"/>
              <a:tabLst>
                <a:tab pos="738188" algn="l"/>
                <a:tab pos="1193800" algn="l"/>
                <a:tab pos="1597025" algn="l"/>
                <a:tab pos="2052638" algn="l"/>
              </a:tabLst>
            </a:pPr>
            <a:r>
              <a:rPr lang="en-US" sz="2600" dirty="0" smtClean="0">
                <a:latin typeface="Comic Sans MS" pitchFamily="66" charset="0"/>
              </a:rPr>
              <a:t>  Notification of any other developments that may 	  	 have a significant impact on the project.</a:t>
            </a:r>
          </a:p>
          <a:p>
            <a:pPr lvl="1" algn="ctr">
              <a:spcBef>
                <a:spcPct val="40000"/>
              </a:spcBef>
              <a:spcAft>
                <a:spcPct val="10000"/>
              </a:spcAft>
              <a:tabLst>
                <a:tab pos="349250" algn="l"/>
                <a:tab pos="749300" algn="l"/>
                <a:tab pos="800100" algn="l"/>
                <a:tab pos="1597025" algn="l"/>
              </a:tabLst>
              <a:defRPr/>
            </a:pPr>
            <a:endParaRPr lang="en-US" sz="3200" dirty="0">
              <a:latin typeface="Comic Sans MS" pitchFamily="66" charset="0"/>
            </a:endParaRPr>
          </a:p>
        </p:txBody>
      </p:sp>
    </p:spTree>
    <p:extLst>
      <p:ext uri="{BB962C8B-B14F-4D97-AF65-F5344CB8AC3E}">
        <p14:creationId xmlns:p14="http://schemas.microsoft.com/office/powerpoint/2010/main" val="35774449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1323439"/>
          </a:xfrm>
          <a:prstGeom prst="rect">
            <a:avLst/>
          </a:prstGeom>
          <a:solidFill>
            <a:schemeClr val="bg1">
              <a:lumMod val="25000"/>
            </a:schemeClr>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000" dirty="0" smtClean="0">
                <a:solidFill>
                  <a:srgbClr val="FFFFFF"/>
                </a:solidFill>
                <a:latin typeface="Comic Sans MS" pitchFamily="66" charset="0"/>
              </a:rPr>
              <a:t>Contract Performance Reports      PI/Institution Responsibility</a:t>
            </a:r>
            <a:endParaRPr lang="en-US" sz="4000" dirty="0">
              <a:solidFill>
                <a:srgbClr val="FFFFFF"/>
              </a:solidFill>
              <a:latin typeface="Comic Sans MS" pitchFamily="66" charset="0"/>
            </a:endParaRPr>
          </a:p>
        </p:txBody>
      </p:sp>
      <p:sp>
        <p:nvSpPr>
          <p:cNvPr id="838660" name="Text Box 4"/>
          <p:cNvSpPr txBox="1">
            <a:spLocks noChangeArrowheads="1"/>
          </p:cNvSpPr>
          <p:nvPr/>
        </p:nvSpPr>
        <p:spPr bwMode="auto">
          <a:xfrm>
            <a:off x="-533400" y="1143000"/>
            <a:ext cx="9525000" cy="5493812"/>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marL="977900" lvl="3">
              <a:spcBef>
                <a:spcPct val="20000"/>
              </a:spcBef>
              <a:spcAft>
                <a:spcPct val="10000"/>
              </a:spcAft>
              <a:tabLst>
                <a:tab pos="738188" algn="l"/>
                <a:tab pos="1257300" algn="l"/>
                <a:tab pos="1371600" algn="l"/>
                <a:tab pos="1597025" algn="l"/>
                <a:tab pos="2052638" algn="l"/>
              </a:tabLst>
            </a:pPr>
            <a:endParaRPr lang="en-US" sz="2600" dirty="0" smtClean="0">
              <a:latin typeface="Comic Sans MS" pitchFamily="66" charset="0"/>
            </a:endParaRPr>
          </a:p>
          <a:p>
            <a:pPr marL="977900" lvl="3">
              <a:spcBef>
                <a:spcPct val="20000"/>
              </a:spcBef>
              <a:spcAft>
                <a:spcPct val="10000"/>
              </a:spcAft>
              <a:buFont typeface="Wingdings" pitchFamily="2" charset="2"/>
              <a:buChar char="§"/>
              <a:tabLst>
                <a:tab pos="738188" algn="l"/>
                <a:tab pos="1257300" algn="l"/>
                <a:tab pos="1371600" algn="l"/>
                <a:tab pos="1597025" algn="l"/>
                <a:tab pos="2052638" algn="l"/>
              </a:tabLst>
            </a:pPr>
            <a:r>
              <a:rPr lang="en-US" sz="2600" dirty="0" smtClean="0">
                <a:latin typeface="Comic Sans MS" pitchFamily="66" charset="0"/>
              </a:rPr>
              <a:t>  These reports are often contract deliverables and 	 payment may be tied to timely submission and 	 		subsequent acceptance by CO.</a:t>
            </a:r>
          </a:p>
          <a:p>
            <a:pPr marL="977900" lvl="3">
              <a:spcBef>
                <a:spcPct val="20000"/>
              </a:spcBef>
              <a:spcAft>
                <a:spcPct val="10000"/>
              </a:spcAft>
              <a:buFont typeface="Wingdings" pitchFamily="2" charset="2"/>
              <a:buChar char="§"/>
              <a:tabLst>
                <a:tab pos="738188" algn="l"/>
                <a:tab pos="1257300" algn="l"/>
                <a:tab pos="1371600" algn="l"/>
                <a:tab pos="1597025" algn="l"/>
                <a:tab pos="2052638" algn="l"/>
              </a:tabLst>
            </a:pPr>
            <a:r>
              <a:rPr lang="en-US" sz="2600" dirty="0" smtClean="0">
                <a:latin typeface="Comic Sans MS" pitchFamily="66" charset="0"/>
              </a:rPr>
              <a:t>  PI prepares and submits.</a:t>
            </a:r>
          </a:p>
          <a:p>
            <a:pPr marL="977900" lvl="3">
              <a:spcBef>
                <a:spcPct val="20000"/>
              </a:spcBef>
              <a:spcAft>
                <a:spcPct val="10000"/>
              </a:spcAft>
              <a:buFont typeface="Wingdings" pitchFamily="2" charset="2"/>
              <a:buChar char="§"/>
              <a:tabLst>
                <a:tab pos="738188" algn="l"/>
                <a:tab pos="1257300" algn="l"/>
                <a:tab pos="1371600" algn="l"/>
                <a:tab pos="1597025" algn="l"/>
                <a:tab pos="2052638" algn="l"/>
              </a:tabLst>
            </a:pPr>
            <a:r>
              <a:rPr lang="en-US" sz="2600" dirty="0">
                <a:latin typeface="Comic Sans MS" pitchFamily="66" charset="0"/>
              </a:rPr>
              <a:t> </a:t>
            </a:r>
            <a:r>
              <a:rPr lang="en-US" sz="2600" dirty="0" smtClean="0">
                <a:latin typeface="Comic Sans MS" pitchFamily="66" charset="0"/>
              </a:rPr>
              <a:t> </a:t>
            </a:r>
            <a:r>
              <a:rPr lang="en-US" sz="2600" u="sng" dirty="0">
                <a:latin typeface="Comic Sans MS" pitchFamily="66" charset="0"/>
              </a:rPr>
              <a:t>Remember</a:t>
            </a:r>
            <a:r>
              <a:rPr lang="en-US" sz="2600" dirty="0">
                <a:latin typeface="Comic Sans MS" pitchFamily="66" charset="0"/>
              </a:rPr>
              <a:t> – Performance standard is </a:t>
            </a:r>
            <a:r>
              <a:rPr lang="en-US" sz="2600" dirty="0" smtClean="0">
                <a:latin typeface="Comic Sans MS" pitchFamily="66" charset="0"/>
              </a:rPr>
              <a:t>delivery of 	 		“purchased” items, not “best </a:t>
            </a:r>
            <a:r>
              <a:rPr lang="en-US" sz="2600" dirty="0">
                <a:latin typeface="Comic Sans MS" pitchFamily="66" charset="0"/>
              </a:rPr>
              <a:t>effort</a:t>
            </a:r>
            <a:r>
              <a:rPr lang="en-US" sz="2600" dirty="0" smtClean="0">
                <a:latin typeface="Comic Sans MS" pitchFamily="66" charset="0"/>
              </a:rPr>
              <a:t>.”</a:t>
            </a:r>
          </a:p>
          <a:p>
            <a:pPr marL="977900" lvl="3">
              <a:spcBef>
                <a:spcPct val="20000"/>
              </a:spcBef>
              <a:spcAft>
                <a:spcPct val="10000"/>
              </a:spcAft>
              <a:buFont typeface="Wingdings" pitchFamily="2" charset="2"/>
              <a:buChar char="§"/>
              <a:tabLst>
                <a:tab pos="738188" algn="l"/>
                <a:tab pos="1257300" algn="l"/>
                <a:tab pos="1371600" algn="l"/>
                <a:tab pos="1597025" algn="l"/>
                <a:tab pos="2052638" algn="l"/>
              </a:tabLst>
            </a:pPr>
            <a:r>
              <a:rPr lang="en-US" sz="2600" dirty="0" smtClean="0">
                <a:latin typeface="Comic Sans MS" pitchFamily="66" charset="0"/>
              </a:rPr>
              <a:t>  Some SROs want a copy, others just want to be 	 	 notified when the report is submitted.</a:t>
            </a:r>
          </a:p>
          <a:p>
            <a:pPr marL="977900" lvl="3">
              <a:spcBef>
                <a:spcPct val="20000"/>
              </a:spcBef>
              <a:spcAft>
                <a:spcPct val="10000"/>
              </a:spcAft>
              <a:buFont typeface="Wingdings" pitchFamily="2" charset="2"/>
              <a:buChar char="§"/>
              <a:tabLst>
                <a:tab pos="738188" algn="l"/>
                <a:tab pos="1257300" algn="l"/>
                <a:tab pos="1371600" algn="l"/>
                <a:tab pos="1597025" algn="l"/>
                <a:tab pos="2052638" algn="l"/>
              </a:tabLst>
            </a:pPr>
            <a:r>
              <a:rPr lang="en-US" sz="2600" dirty="0">
                <a:latin typeface="Comic Sans MS" pitchFamily="66" charset="0"/>
              </a:rPr>
              <a:t> </a:t>
            </a:r>
            <a:r>
              <a:rPr lang="en-US" sz="2600" dirty="0" smtClean="0">
                <a:latin typeface="Comic Sans MS" pitchFamily="66" charset="0"/>
              </a:rPr>
              <a:t> Failure to submit the proper report on time could 	 		result in delayed reimbursement or even 	 		 termination of contract.</a:t>
            </a:r>
          </a:p>
        </p:txBody>
      </p:sp>
    </p:spTree>
    <p:extLst>
      <p:ext uri="{BB962C8B-B14F-4D97-AF65-F5344CB8AC3E}">
        <p14:creationId xmlns:p14="http://schemas.microsoft.com/office/powerpoint/2010/main" val="417326834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830997"/>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800" dirty="0" smtClean="0">
                <a:solidFill>
                  <a:srgbClr val="FFFFFF"/>
                </a:solidFill>
                <a:latin typeface="Comic Sans MS" pitchFamily="66" charset="0"/>
              </a:rPr>
              <a:t>Termination - Grants</a:t>
            </a:r>
            <a:endParaRPr lang="en-US" sz="4800" dirty="0">
              <a:solidFill>
                <a:srgbClr val="FFFFFF"/>
              </a:solidFill>
              <a:latin typeface="Comic Sans MS" pitchFamily="66" charset="0"/>
            </a:endParaRPr>
          </a:p>
        </p:txBody>
      </p:sp>
      <p:sp>
        <p:nvSpPr>
          <p:cNvPr id="838660" name="Text Box 4"/>
          <p:cNvSpPr txBox="1">
            <a:spLocks noChangeArrowheads="1"/>
          </p:cNvSpPr>
          <p:nvPr/>
        </p:nvSpPr>
        <p:spPr bwMode="auto">
          <a:xfrm>
            <a:off x="-152400" y="1143000"/>
            <a:ext cx="9144000" cy="5330690"/>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lvl="1">
              <a:spcBef>
                <a:spcPct val="10000"/>
              </a:spcBef>
              <a:spcAft>
                <a:spcPct val="10000"/>
              </a:spcAft>
              <a:tabLst>
                <a:tab pos="800100" algn="l"/>
                <a:tab pos="1139825" algn="l"/>
                <a:tab pos="1597025" algn="l"/>
                <a:tab pos="2052638" algn="l"/>
              </a:tabLst>
            </a:pPr>
            <a:r>
              <a:rPr lang="en-US" sz="3200" dirty="0" smtClean="0">
                <a:latin typeface="Comic Sans MS" pitchFamily="66" charset="0"/>
              </a:rPr>
              <a:t>Award may be terminated only if one of the following situations apply:</a:t>
            </a:r>
            <a:endParaRPr lang="en-US" sz="800" dirty="0">
              <a:latin typeface="Comic Sans MS" pitchFamily="66" charset="0"/>
            </a:endParaRPr>
          </a:p>
          <a:p>
            <a:pPr lvl="1">
              <a:spcBef>
                <a:spcPct val="10000"/>
              </a:spcBef>
              <a:spcAft>
                <a:spcPct val="10000"/>
              </a:spcAft>
              <a:buFont typeface="Wingdings" pitchFamily="2" charset="2"/>
              <a:buChar char="§"/>
              <a:tabLst>
                <a:tab pos="804863" algn="l"/>
                <a:tab pos="1139825" algn="l"/>
                <a:tab pos="1597025" algn="l"/>
                <a:tab pos="2052638" algn="l"/>
              </a:tabLst>
              <a:defRPr/>
            </a:pPr>
            <a:endParaRPr lang="en-US" sz="800" dirty="0">
              <a:latin typeface="Comic Sans MS" pitchFamily="66" charset="0"/>
            </a:endParaRPr>
          </a:p>
          <a:p>
            <a:pPr marL="1257300" lvl="2" indent="-342900">
              <a:spcBef>
                <a:spcPct val="20000"/>
              </a:spcBef>
              <a:spcAft>
                <a:spcPct val="10000"/>
              </a:spcAft>
              <a:buFont typeface="Wingdings" pitchFamily="2" charset="2"/>
              <a:buChar char="§"/>
              <a:tabLst>
                <a:tab pos="804863" algn="l"/>
                <a:tab pos="1139825" algn="l"/>
                <a:tab pos="1597025" algn="l"/>
                <a:tab pos="2052638" algn="l"/>
              </a:tabLst>
            </a:pPr>
            <a:r>
              <a:rPr lang="en-US" sz="2400" dirty="0" smtClean="0">
                <a:latin typeface="Comic Sans MS" pitchFamily="66" charset="0"/>
              </a:rPr>
              <a:t>By agency, if the recipient materially fails to comply with T&amp;Cs of award.</a:t>
            </a:r>
            <a:endParaRPr lang="en-US" sz="2600" dirty="0" smtClean="0">
              <a:latin typeface="Comic Sans MS" pitchFamily="66" charset="0"/>
            </a:endParaRPr>
          </a:p>
          <a:p>
            <a:pPr marL="1543050" lvl="3" indent="-171450">
              <a:spcBef>
                <a:spcPct val="20000"/>
              </a:spcBef>
              <a:spcAft>
                <a:spcPct val="10000"/>
              </a:spcAft>
              <a:buFont typeface="Wingdings" pitchFamily="2" charset="2"/>
              <a:buChar char="§"/>
              <a:tabLst>
                <a:tab pos="800100" algn="l"/>
                <a:tab pos="1139825" algn="l"/>
                <a:tab pos="1597025" algn="l"/>
                <a:tab pos="2052638" algn="l"/>
              </a:tabLst>
            </a:pPr>
            <a:endParaRPr lang="en-US" sz="800" dirty="0" smtClean="0">
              <a:latin typeface="Comic Sans MS" pitchFamily="66" charset="0"/>
            </a:endParaRPr>
          </a:p>
          <a:p>
            <a:pPr marL="1257300" lvl="2" indent="-342900">
              <a:spcBef>
                <a:spcPct val="20000"/>
              </a:spcBef>
              <a:spcAft>
                <a:spcPct val="10000"/>
              </a:spcAft>
              <a:buFont typeface="Wingdings" pitchFamily="2" charset="2"/>
              <a:buChar char="§"/>
              <a:tabLst>
                <a:tab pos="804863" algn="l"/>
                <a:tab pos="1139825" algn="l"/>
                <a:tab pos="1597025" algn="l"/>
                <a:tab pos="2052638" algn="l"/>
              </a:tabLst>
            </a:pPr>
            <a:r>
              <a:rPr lang="en-US" sz="2400" dirty="0" smtClean="0">
                <a:latin typeface="Comic Sans MS" pitchFamily="66" charset="0"/>
              </a:rPr>
              <a:t>By agency with the consent of the recipient, if both agree on termination conditions and effective date.</a:t>
            </a:r>
            <a:endParaRPr lang="en-US" sz="2000" dirty="0" smtClean="0">
              <a:latin typeface="Comic Sans MS" pitchFamily="66" charset="0"/>
            </a:endParaRPr>
          </a:p>
          <a:p>
            <a:pPr marL="1543050" lvl="3" indent="-171450">
              <a:spcBef>
                <a:spcPct val="20000"/>
              </a:spcBef>
              <a:spcAft>
                <a:spcPct val="10000"/>
              </a:spcAft>
              <a:buFont typeface="Wingdings" pitchFamily="2" charset="2"/>
              <a:buChar char="§"/>
              <a:tabLst>
                <a:tab pos="804863" algn="l"/>
                <a:tab pos="1139825" algn="l"/>
                <a:tab pos="1597025" algn="l"/>
                <a:tab pos="2052638" algn="l"/>
              </a:tabLst>
            </a:pPr>
            <a:endParaRPr lang="en-US" sz="800" dirty="0" smtClean="0">
              <a:latin typeface="Comic Sans MS" pitchFamily="66" charset="0"/>
            </a:endParaRPr>
          </a:p>
          <a:p>
            <a:pPr marL="1257300" lvl="2" indent="-342900">
              <a:spcBef>
                <a:spcPct val="20000"/>
              </a:spcBef>
              <a:spcAft>
                <a:spcPct val="10000"/>
              </a:spcAft>
              <a:buFont typeface="Wingdings" pitchFamily="2" charset="2"/>
              <a:buChar char="§"/>
              <a:tabLst>
                <a:tab pos="804863" algn="l"/>
                <a:tab pos="1139825" algn="l"/>
                <a:tab pos="1597025" algn="l"/>
                <a:tab pos="2052638" algn="l"/>
              </a:tabLst>
            </a:pPr>
            <a:r>
              <a:rPr lang="en-US" sz="2400" dirty="0" smtClean="0">
                <a:latin typeface="Comic Sans MS" pitchFamily="66" charset="0"/>
              </a:rPr>
              <a:t>By recipient upon written notification to the agency setting forth the reasons and effective date. </a:t>
            </a:r>
            <a:endParaRPr lang="en-US" sz="2400" dirty="0" smtClean="0">
              <a:latin typeface="Comic Sans MS" pitchFamily="66" charset="0"/>
            </a:endParaRPr>
          </a:p>
          <a:p>
            <a:pPr lvl="2">
              <a:spcBef>
                <a:spcPct val="20000"/>
              </a:spcBef>
              <a:spcAft>
                <a:spcPct val="10000"/>
              </a:spcAft>
              <a:tabLst>
                <a:tab pos="804863" algn="l"/>
                <a:tab pos="1139825" algn="l"/>
                <a:tab pos="1597025" algn="l"/>
                <a:tab pos="2052638" algn="l"/>
              </a:tabLst>
            </a:pPr>
            <a:r>
              <a:rPr lang="en-US" sz="1200" dirty="0" smtClean="0">
                <a:latin typeface="Comic Sans MS" pitchFamily="66" charset="0"/>
              </a:rPr>
              <a:t> </a:t>
            </a:r>
            <a:endParaRPr lang="en-US" sz="1200" dirty="0">
              <a:latin typeface="Comic Sans MS" pitchFamily="66" charset="0"/>
            </a:endParaRPr>
          </a:p>
          <a:p>
            <a:pPr marL="457200" lvl="2" algn="ctr">
              <a:spcBef>
                <a:spcPct val="20000"/>
              </a:spcBef>
              <a:spcAft>
                <a:spcPct val="10000"/>
              </a:spcAft>
              <a:buClr>
                <a:schemeClr val="tx2"/>
              </a:buClr>
              <a:tabLst>
                <a:tab pos="804863" algn="l"/>
                <a:tab pos="1139825" algn="l"/>
                <a:tab pos="1597025" algn="l"/>
                <a:tab pos="2052638" algn="l"/>
              </a:tabLst>
            </a:pPr>
            <a:r>
              <a:rPr lang="en-US" sz="2800" dirty="0" smtClean="0">
                <a:solidFill>
                  <a:srgbClr val="C00000"/>
                </a:solidFill>
                <a:latin typeface="Comic Sans MS" pitchFamily="66" charset="0"/>
              </a:rPr>
              <a:t>Partial terminations initiated by the recipient </a:t>
            </a:r>
            <a:r>
              <a:rPr lang="en-US" sz="2800" u="sng" dirty="0" smtClean="0">
                <a:solidFill>
                  <a:srgbClr val="C00000"/>
                </a:solidFill>
                <a:latin typeface="Comic Sans MS" pitchFamily="66" charset="0"/>
              </a:rPr>
              <a:t>must</a:t>
            </a:r>
            <a:r>
              <a:rPr lang="en-US" sz="2800" dirty="0" smtClean="0">
                <a:solidFill>
                  <a:srgbClr val="C00000"/>
                </a:solidFill>
                <a:latin typeface="Comic Sans MS" pitchFamily="66" charset="0"/>
              </a:rPr>
              <a:t> be accepted by agency!</a:t>
            </a:r>
          </a:p>
        </p:txBody>
      </p:sp>
    </p:spTree>
    <p:extLst>
      <p:ext uri="{BB962C8B-B14F-4D97-AF65-F5344CB8AC3E}">
        <p14:creationId xmlns:p14="http://schemas.microsoft.com/office/powerpoint/2010/main" val="357064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866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8660">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38660">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3866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3"/>
          <p:cNvSpPr txBox="1">
            <a:spLocks noChangeArrowheads="1"/>
          </p:cNvSpPr>
          <p:nvPr/>
        </p:nvSpPr>
        <p:spPr bwMode="auto">
          <a:xfrm>
            <a:off x="228600" y="1143000"/>
            <a:ext cx="8763000" cy="1200329"/>
          </a:xfrm>
          <a:prstGeom prst="rect">
            <a:avLst/>
          </a:prstGeom>
          <a:noFill/>
          <a:ln w="9525">
            <a:noFill/>
            <a:miter lim="800000"/>
            <a:headEnd/>
            <a:tailEnd/>
          </a:ln>
        </p:spPr>
        <p:txBody>
          <a:bodyPr wrap="square">
            <a:spAutoFit/>
          </a:bodyPr>
          <a:lstStyle/>
          <a:p>
            <a:pPr marL="114300" lvl="1">
              <a:buClr>
                <a:schemeClr val="tx1"/>
              </a:buClr>
              <a:tabLst>
                <a:tab pos="401638" algn="l"/>
              </a:tabLst>
            </a:pPr>
            <a:r>
              <a:rPr lang="en-US" sz="2400" dirty="0" smtClean="0">
                <a:latin typeface="Comic Sans MS" pitchFamily="66" charset="0"/>
              </a:rPr>
              <a:t>Situations may occur during contract performance that cause the Government to order a </a:t>
            </a:r>
            <a:r>
              <a:rPr lang="en-US" sz="2400" u="sng" dirty="0" smtClean="0">
                <a:latin typeface="Comic Sans MS" pitchFamily="66" charset="0"/>
              </a:rPr>
              <a:t>suspension of work</a:t>
            </a:r>
            <a:r>
              <a:rPr lang="en-US" sz="2400" dirty="0" smtClean="0">
                <a:latin typeface="Comic Sans MS" pitchFamily="66" charset="0"/>
              </a:rPr>
              <a:t> or a </a:t>
            </a:r>
            <a:r>
              <a:rPr lang="en-US" sz="2400" u="sng" dirty="0" smtClean="0">
                <a:latin typeface="Comic Sans MS" pitchFamily="66" charset="0"/>
              </a:rPr>
              <a:t>work stoppage</a:t>
            </a:r>
            <a:r>
              <a:rPr lang="en-US" sz="2400" dirty="0" smtClean="0">
                <a:latin typeface="Comic Sans MS" pitchFamily="66" charset="0"/>
              </a:rPr>
              <a:t>.   </a:t>
            </a:r>
            <a:r>
              <a:rPr lang="en-US" sz="2400" dirty="0">
                <a:latin typeface="Comic Sans MS" pitchFamily="66" charset="0"/>
              </a:rPr>
              <a:t>(FAR </a:t>
            </a:r>
            <a:r>
              <a:rPr lang="en-US" sz="2400" dirty="0" smtClean="0">
                <a:latin typeface="Comic Sans MS" pitchFamily="66" charset="0"/>
              </a:rPr>
              <a:t>42.13)</a:t>
            </a:r>
            <a:endParaRPr lang="en-US" sz="2400" dirty="0">
              <a:latin typeface="Comic Sans MS" pitchFamily="66" charset="0"/>
            </a:endParaRPr>
          </a:p>
        </p:txBody>
      </p:sp>
      <p:sp>
        <p:nvSpPr>
          <p:cNvPr id="861188" name="Text Box 4"/>
          <p:cNvSpPr txBox="1">
            <a:spLocks noChangeArrowheads="1"/>
          </p:cNvSpPr>
          <p:nvPr/>
        </p:nvSpPr>
        <p:spPr bwMode="auto">
          <a:xfrm>
            <a:off x="381000" y="2514600"/>
            <a:ext cx="8458200" cy="3948773"/>
          </a:xfrm>
          <a:prstGeom prst="rect">
            <a:avLst/>
          </a:prstGeom>
          <a:noFill/>
          <a:ln w="9525">
            <a:noFill/>
            <a:miter lim="800000"/>
            <a:headEnd/>
            <a:tailEnd/>
          </a:ln>
        </p:spPr>
        <p:txBody>
          <a:bodyPr wrap="square">
            <a:spAutoFit/>
          </a:bodyPr>
          <a:lstStyle/>
          <a:p>
            <a:pPr marL="114300" lvl="1">
              <a:spcAft>
                <a:spcPct val="30000"/>
              </a:spcAft>
              <a:buClr>
                <a:schemeClr val="tx1"/>
              </a:buClr>
              <a:buFont typeface="Wingdings" pitchFamily="2" charset="2"/>
              <a:buChar char="§"/>
              <a:tabLst>
                <a:tab pos="401638" algn="l"/>
              </a:tabLst>
            </a:pPr>
            <a:r>
              <a:rPr lang="en-US" sz="2400" dirty="0">
                <a:solidFill>
                  <a:schemeClr val="accent2"/>
                </a:solidFill>
                <a:latin typeface="Comic Sans MS" pitchFamily="66" charset="0"/>
              </a:rPr>
              <a:t>  </a:t>
            </a:r>
            <a:r>
              <a:rPr lang="en-US" sz="2200" b="1" u="sng" dirty="0" smtClean="0">
                <a:latin typeface="Comic Sans MS" pitchFamily="66" charset="0"/>
              </a:rPr>
              <a:t>Suspension of Work</a:t>
            </a:r>
            <a:r>
              <a:rPr lang="en-US" sz="2200" b="1" dirty="0" smtClean="0">
                <a:latin typeface="Comic Sans MS" pitchFamily="66" charset="0"/>
              </a:rPr>
              <a:t> </a:t>
            </a:r>
            <a:r>
              <a:rPr lang="en-US" sz="2200" dirty="0">
                <a:latin typeface="Comic Sans MS" pitchFamily="66" charset="0"/>
              </a:rPr>
              <a:t>– </a:t>
            </a:r>
            <a:r>
              <a:rPr lang="en-US" sz="2200" dirty="0" smtClean="0">
                <a:latin typeface="Comic Sans MS" pitchFamily="66" charset="0"/>
              </a:rPr>
              <a:t>A suspension of work for a 	reasonable duration may be ordered by the CO.  If the 	suspension is deemed to be unreasonable, the contractor 	may submit a written claim for increases in the cost of 	performance.   (</a:t>
            </a:r>
            <a:r>
              <a:rPr lang="en-US" sz="2200" dirty="0">
                <a:latin typeface="Comic Sans MS" pitchFamily="66" charset="0"/>
              </a:rPr>
              <a:t>FAR </a:t>
            </a:r>
            <a:r>
              <a:rPr lang="en-US" sz="2200" dirty="0" smtClean="0">
                <a:latin typeface="Comic Sans MS" pitchFamily="66" charset="0"/>
              </a:rPr>
              <a:t>42.1303)</a:t>
            </a:r>
          </a:p>
          <a:p>
            <a:pPr marL="114300" lvl="1">
              <a:spcAft>
                <a:spcPct val="30000"/>
              </a:spcAft>
              <a:buClr>
                <a:schemeClr val="tx1"/>
              </a:buClr>
              <a:buFont typeface="Wingdings" pitchFamily="2" charset="2"/>
              <a:buChar char="§"/>
              <a:tabLst>
                <a:tab pos="401638" algn="l"/>
              </a:tabLst>
            </a:pPr>
            <a:r>
              <a:rPr lang="en-US" sz="2200" dirty="0">
                <a:latin typeface="Comic Sans MS" pitchFamily="66" charset="0"/>
              </a:rPr>
              <a:t> </a:t>
            </a:r>
            <a:r>
              <a:rPr lang="en-US" sz="2200" dirty="0" smtClean="0">
                <a:latin typeface="Comic Sans MS" pitchFamily="66" charset="0"/>
              </a:rPr>
              <a:t> </a:t>
            </a:r>
            <a:r>
              <a:rPr lang="en-US" sz="2200" b="1" u="sng" dirty="0" smtClean="0">
                <a:latin typeface="Comic Sans MS" pitchFamily="66" charset="0"/>
              </a:rPr>
              <a:t>Stop-Work Orders</a:t>
            </a:r>
            <a:r>
              <a:rPr lang="en-US" sz="2200" b="1" dirty="0" smtClean="0">
                <a:latin typeface="Comic Sans MS" pitchFamily="66" charset="0"/>
              </a:rPr>
              <a:t> </a:t>
            </a:r>
            <a:r>
              <a:rPr lang="en-US" sz="2200" dirty="0" smtClean="0">
                <a:latin typeface="Comic Sans MS" pitchFamily="66" charset="0"/>
              </a:rPr>
              <a:t>may “be used … for reasons such as 	advancement of the state-of-the-art … or realignment of 	programs.”  The clause provides for “the administrative 	settlement of contractor claims that arrive from delays … 	caused by the acts or failure to act of the CO.” (FAR 	42.1304)</a:t>
            </a:r>
            <a:endParaRPr lang="en-US" sz="2200" dirty="0">
              <a:latin typeface="Comic Sans MS" pitchFamily="66" charset="0"/>
            </a:endParaRPr>
          </a:p>
        </p:txBody>
      </p:sp>
      <p:sp>
        <p:nvSpPr>
          <p:cNvPr id="6" name="Text Box 2"/>
          <p:cNvSpPr txBox="1">
            <a:spLocks noChangeArrowheads="1"/>
          </p:cNvSpPr>
          <p:nvPr/>
        </p:nvSpPr>
        <p:spPr bwMode="auto">
          <a:xfrm>
            <a:off x="381000" y="228600"/>
            <a:ext cx="8534400" cy="769441"/>
          </a:xfrm>
          <a:prstGeom prst="rect">
            <a:avLst/>
          </a:prstGeom>
          <a:solidFill>
            <a:schemeClr val="bg1">
              <a:lumMod val="25000"/>
            </a:schemeClr>
          </a:solidFill>
          <a:ln>
            <a:headEnd/>
            <a:tailEnd/>
          </a:ln>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defRPr/>
            </a:pPr>
            <a:r>
              <a:rPr lang="en-US" sz="4400" dirty="0" smtClean="0">
                <a:solidFill>
                  <a:srgbClr val="FFFFFF"/>
                </a:solidFill>
                <a:latin typeface="Comic Sans MS" pitchFamily="66" charset="0"/>
              </a:rPr>
              <a:t>Stop Work Orders </a:t>
            </a:r>
            <a:r>
              <a:rPr lang="en-US" sz="4400" dirty="0">
                <a:solidFill>
                  <a:srgbClr val="FFFFFF"/>
                </a:solidFill>
                <a:latin typeface="Comic Sans MS" pitchFamily="66" charset="0"/>
              </a:rPr>
              <a:t>- Contract</a:t>
            </a:r>
          </a:p>
        </p:txBody>
      </p:sp>
    </p:spTree>
    <p:extLst>
      <p:ext uri="{BB962C8B-B14F-4D97-AF65-F5344CB8AC3E}">
        <p14:creationId xmlns:p14="http://schemas.microsoft.com/office/powerpoint/2010/main" val="3523535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6118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6118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3"/>
          <p:cNvSpPr txBox="1">
            <a:spLocks noChangeArrowheads="1"/>
          </p:cNvSpPr>
          <p:nvPr/>
        </p:nvSpPr>
        <p:spPr bwMode="auto">
          <a:xfrm>
            <a:off x="228600" y="1143000"/>
            <a:ext cx="8763000" cy="1200329"/>
          </a:xfrm>
          <a:prstGeom prst="rect">
            <a:avLst/>
          </a:prstGeom>
          <a:noFill/>
          <a:ln w="9525">
            <a:noFill/>
            <a:miter lim="800000"/>
            <a:headEnd/>
            <a:tailEnd/>
          </a:ln>
        </p:spPr>
        <p:txBody>
          <a:bodyPr wrap="square">
            <a:spAutoFit/>
          </a:bodyPr>
          <a:lstStyle/>
          <a:p>
            <a:pPr marL="114300" lvl="1">
              <a:buClr>
                <a:schemeClr val="tx1"/>
              </a:buClr>
              <a:tabLst>
                <a:tab pos="401638" algn="l"/>
              </a:tabLst>
            </a:pPr>
            <a:r>
              <a:rPr lang="en-US" sz="2400" dirty="0" smtClean="0">
                <a:latin typeface="Comic Sans MS" pitchFamily="66" charset="0"/>
              </a:rPr>
              <a:t>Situations may occur during contract performance that cause the Government to order a </a:t>
            </a:r>
            <a:r>
              <a:rPr lang="en-US" sz="2400" u="sng" dirty="0" smtClean="0">
                <a:latin typeface="Comic Sans MS" pitchFamily="66" charset="0"/>
              </a:rPr>
              <a:t>suspension of work</a:t>
            </a:r>
            <a:r>
              <a:rPr lang="en-US" sz="2400" dirty="0" smtClean="0">
                <a:latin typeface="Comic Sans MS" pitchFamily="66" charset="0"/>
              </a:rPr>
              <a:t> or a </a:t>
            </a:r>
            <a:r>
              <a:rPr lang="en-US" sz="2400" u="sng" dirty="0" smtClean="0">
                <a:latin typeface="Comic Sans MS" pitchFamily="66" charset="0"/>
              </a:rPr>
              <a:t>work stoppage</a:t>
            </a:r>
            <a:r>
              <a:rPr lang="en-US" sz="2400" dirty="0" smtClean="0">
                <a:latin typeface="Comic Sans MS" pitchFamily="66" charset="0"/>
              </a:rPr>
              <a:t>.   </a:t>
            </a:r>
            <a:r>
              <a:rPr lang="en-US" sz="2400" dirty="0">
                <a:latin typeface="Comic Sans MS" pitchFamily="66" charset="0"/>
              </a:rPr>
              <a:t>(FAR </a:t>
            </a:r>
            <a:r>
              <a:rPr lang="en-US" sz="2400" dirty="0" smtClean="0">
                <a:latin typeface="Comic Sans MS" pitchFamily="66" charset="0"/>
              </a:rPr>
              <a:t>42.13)</a:t>
            </a:r>
            <a:endParaRPr lang="en-US" sz="2400" dirty="0">
              <a:latin typeface="Comic Sans MS" pitchFamily="66" charset="0"/>
            </a:endParaRPr>
          </a:p>
        </p:txBody>
      </p:sp>
      <p:sp>
        <p:nvSpPr>
          <p:cNvPr id="861188" name="Text Box 4"/>
          <p:cNvSpPr txBox="1">
            <a:spLocks noChangeArrowheads="1"/>
          </p:cNvSpPr>
          <p:nvPr/>
        </p:nvSpPr>
        <p:spPr bwMode="auto">
          <a:xfrm>
            <a:off x="381000" y="2514600"/>
            <a:ext cx="8458200" cy="3948773"/>
          </a:xfrm>
          <a:prstGeom prst="rect">
            <a:avLst/>
          </a:prstGeom>
          <a:noFill/>
          <a:ln w="9525">
            <a:noFill/>
            <a:miter lim="800000"/>
            <a:headEnd/>
            <a:tailEnd/>
          </a:ln>
        </p:spPr>
        <p:txBody>
          <a:bodyPr wrap="square">
            <a:spAutoFit/>
          </a:bodyPr>
          <a:lstStyle/>
          <a:p>
            <a:pPr marL="114300" lvl="1">
              <a:spcAft>
                <a:spcPct val="30000"/>
              </a:spcAft>
              <a:buClr>
                <a:schemeClr val="tx1"/>
              </a:buClr>
              <a:buFont typeface="Wingdings" pitchFamily="2" charset="2"/>
              <a:buChar char="§"/>
              <a:tabLst>
                <a:tab pos="401638" algn="l"/>
              </a:tabLst>
            </a:pPr>
            <a:r>
              <a:rPr lang="en-US" sz="2400" dirty="0">
                <a:solidFill>
                  <a:schemeClr val="accent2"/>
                </a:solidFill>
                <a:latin typeface="Comic Sans MS" pitchFamily="66" charset="0"/>
              </a:rPr>
              <a:t>  </a:t>
            </a:r>
            <a:r>
              <a:rPr lang="en-US" sz="2200" b="1" u="sng" dirty="0" smtClean="0">
                <a:latin typeface="Comic Sans MS" pitchFamily="66" charset="0"/>
              </a:rPr>
              <a:t>Suspension of Work</a:t>
            </a:r>
            <a:r>
              <a:rPr lang="en-US" sz="2200" b="1" dirty="0" smtClean="0">
                <a:latin typeface="Comic Sans MS" pitchFamily="66" charset="0"/>
              </a:rPr>
              <a:t> </a:t>
            </a:r>
            <a:r>
              <a:rPr lang="en-US" sz="2200" dirty="0">
                <a:latin typeface="Comic Sans MS" pitchFamily="66" charset="0"/>
              </a:rPr>
              <a:t>– </a:t>
            </a:r>
            <a:r>
              <a:rPr lang="en-US" sz="2200" dirty="0" smtClean="0">
                <a:latin typeface="Comic Sans MS" pitchFamily="66" charset="0"/>
              </a:rPr>
              <a:t>A suspension of work for a 	reasonable duration may be ordered by the CO.  If the 	suspension is deemed to be unreasonable, the contractor 	may submit a written claim for increases in the cost of 	performance.   (</a:t>
            </a:r>
            <a:r>
              <a:rPr lang="en-US" sz="2200" dirty="0">
                <a:latin typeface="Comic Sans MS" pitchFamily="66" charset="0"/>
              </a:rPr>
              <a:t>FAR </a:t>
            </a:r>
            <a:r>
              <a:rPr lang="en-US" sz="2200" dirty="0" smtClean="0">
                <a:latin typeface="Comic Sans MS" pitchFamily="66" charset="0"/>
              </a:rPr>
              <a:t>42.1303)</a:t>
            </a:r>
          </a:p>
          <a:p>
            <a:pPr marL="114300" lvl="1">
              <a:spcAft>
                <a:spcPct val="30000"/>
              </a:spcAft>
              <a:buClr>
                <a:schemeClr val="tx1"/>
              </a:buClr>
              <a:buFont typeface="Wingdings" pitchFamily="2" charset="2"/>
              <a:buChar char="§"/>
              <a:tabLst>
                <a:tab pos="401638" algn="l"/>
              </a:tabLst>
            </a:pPr>
            <a:r>
              <a:rPr lang="en-US" sz="2200" dirty="0">
                <a:latin typeface="Comic Sans MS" pitchFamily="66" charset="0"/>
              </a:rPr>
              <a:t> </a:t>
            </a:r>
            <a:r>
              <a:rPr lang="en-US" sz="2200" dirty="0" smtClean="0">
                <a:latin typeface="Comic Sans MS" pitchFamily="66" charset="0"/>
              </a:rPr>
              <a:t> </a:t>
            </a:r>
            <a:r>
              <a:rPr lang="en-US" sz="2200" b="1" u="sng" dirty="0" smtClean="0">
                <a:latin typeface="Comic Sans MS" pitchFamily="66" charset="0"/>
              </a:rPr>
              <a:t>Stop-Work Orders</a:t>
            </a:r>
            <a:r>
              <a:rPr lang="en-US" sz="2200" b="1" dirty="0" smtClean="0">
                <a:latin typeface="Comic Sans MS" pitchFamily="66" charset="0"/>
              </a:rPr>
              <a:t> </a:t>
            </a:r>
            <a:r>
              <a:rPr lang="en-US" sz="2200" dirty="0" smtClean="0">
                <a:latin typeface="Comic Sans MS" pitchFamily="66" charset="0"/>
              </a:rPr>
              <a:t>may “be used … for reasons such as 	advancement of the state-of-the-art … or realignment of 	programs.”  The clause provides for “the administrative 	settlement of contractor claims that arrive from delays … 	caused by the acts or failure to act of the CO.” (FAR 	42.1304)</a:t>
            </a:r>
            <a:endParaRPr lang="en-US" sz="2200" dirty="0">
              <a:latin typeface="Comic Sans MS" pitchFamily="66" charset="0"/>
            </a:endParaRPr>
          </a:p>
        </p:txBody>
      </p:sp>
      <p:sp>
        <p:nvSpPr>
          <p:cNvPr id="6" name="Text Box 2"/>
          <p:cNvSpPr txBox="1">
            <a:spLocks noChangeArrowheads="1"/>
          </p:cNvSpPr>
          <p:nvPr/>
        </p:nvSpPr>
        <p:spPr bwMode="auto">
          <a:xfrm>
            <a:off x="381000" y="228600"/>
            <a:ext cx="8534400" cy="769441"/>
          </a:xfrm>
          <a:prstGeom prst="rect">
            <a:avLst/>
          </a:prstGeom>
          <a:solidFill>
            <a:schemeClr val="bg1">
              <a:lumMod val="25000"/>
            </a:schemeClr>
          </a:solidFill>
          <a:ln>
            <a:headEnd/>
            <a:tailEnd/>
          </a:ln>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defRPr/>
            </a:pPr>
            <a:r>
              <a:rPr lang="en-US" sz="4400" dirty="0" smtClean="0">
                <a:solidFill>
                  <a:srgbClr val="FFFFFF"/>
                </a:solidFill>
                <a:latin typeface="Comic Sans MS" pitchFamily="66" charset="0"/>
              </a:rPr>
              <a:t>Stop Work Orders </a:t>
            </a:r>
            <a:r>
              <a:rPr lang="en-US" sz="4400" dirty="0">
                <a:solidFill>
                  <a:srgbClr val="FFFFFF"/>
                </a:solidFill>
                <a:latin typeface="Comic Sans MS" pitchFamily="66" charset="0"/>
              </a:rPr>
              <a:t>- Contract</a:t>
            </a:r>
          </a:p>
        </p:txBody>
      </p:sp>
      <p:sp>
        <p:nvSpPr>
          <p:cNvPr id="5" name="TextBox 4"/>
          <p:cNvSpPr txBox="1"/>
          <p:nvPr/>
        </p:nvSpPr>
        <p:spPr>
          <a:xfrm>
            <a:off x="2362200" y="2743200"/>
            <a:ext cx="5105400" cy="2308324"/>
          </a:xfrm>
          <a:prstGeom prst="rect">
            <a:avLst/>
          </a:prstGeom>
          <a:solidFill>
            <a:srgbClr val="FFFF00"/>
          </a:solidFill>
          <a:ln w="38100">
            <a:solidFill>
              <a:schemeClr val="tx1"/>
            </a:solidFill>
          </a:ln>
          <a:scene3d>
            <a:camera prst="isometricOffAxis1Right"/>
            <a:lightRig rig="threePt" dir="t"/>
          </a:scene3d>
        </p:spPr>
        <p:txBody>
          <a:bodyPr wrap="square" rtlCol="0">
            <a:spAutoFit/>
          </a:bodyPr>
          <a:lstStyle/>
          <a:p>
            <a:pPr algn="ctr"/>
            <a:r>
              <a:rPr lang="en-US" sz="3600" dirty="0" smtClean="0">
                <a:latin typeface="Comic Sans MS" pitchFamily="66" charset="0"/>
              </a:rPr>
              <a:t>Of course, stop-work orders are often the first step toward contract termination!</a:t>
            </a:r>
            <a:endParaRPr lang="en-US" sz="3600" dirty="0">
              <a:latin typeface="Comic Sans MS" pitchFamily="66" charset="0"/>
            </a:endParaRPr>
          </a:p>
        </p:txBody>
      </p:sp>
    </p:spTree>
    <p:extLst>
      <p:ext uri="{BB962C8B-B14F-4D97-AF65-F5344CB8AC3E}">
        <p14:creationId xmlns:p14="http://schemas.microsoft.com/office/powerpoint/2010/main" val="2594315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3"/>
          <p:cNvSpPr txBox="1">
            <a:spLocks noChangeArrowheads="1"/>
          </p:cNvSpPr>
          <p:nvPr/>
        </p:nvSpPr>
        <p:spPr bwMode="auto">
          <a:xfrm>
            <a:off x="228600" y="1600200"/>
            <a:ext cx="8763000" cy="1569660"/>
          </a:xfrm>
          <a:prstGeom prst="rect">
            <a:avLst/>
          </a:prstGeom>
          <a:noFill/>
          <a:ln w="9525">
            <a:noFill/>
            <a:miter lim="800000"/>
            <a:headEnd/>
            <a:tailEnd/>
          </a:ln>
        </p:spPr>
        <p:txBody>
          <a:bodyPr wrap="square">
            <a:spAutoFit/>
          </a:bodyPr>
          <a:lstStyle/>
          <a:p>
            <a:pPr marL="114300" lvl="1">
              <a:buClr>
                <a:schemeClr val="tx1"/>
              </a:buClr>
              <a:buFont typeface="Wingdings" pitchFamily="2" charset="2"/>
              <a:buChar char="§"/>
              <a:tabLst>
                <a:tab pos="401638" algn="l"/>
              </a:tabLst>
            </a:pPr>
            <a:r>
              <a:rPr lang="en-US" sz="2400" dirty="0">
                <a:latin typeface="Comic Sans MS" pitchFamily="66" charset="0"/>
              </a:rPr>
              <a:t>  </a:t>
            </a:r>
            <a:r>
              <a:rPr lang="en-US" sz="2400" b="1" u="sng" dirty="0">
                <a:latin typeface="Comic Sans MS" pitchFamily="66" charset="0"/>
              </a:rPr>
              <a:t>For default</a:t>
            </a:r>
            <a:r>
              <a:rPr lang="en-US" sz="2400" b="1" dirty="0">
                <a:latin typeface="Comic Sans MS" pitchFamily="66" charset="0"/>
              </a:rPr>
              <a:t> </a:t>
            </a:r>
            <a:r>
              <a:rPr lang="en-US" sz="2400" dirty="0">
                <a:latin typeface="Comic Sans MS" pitchFamily="66" charset="0"/>
              </a:rPr>
              <a:t>– </a:t>
            </a:r>
            <a:r>
              <a:rPr lang="en-US" sz="2400" dirty="0" smtClean="0">
                <a:latin typeface="Comic Sans MS" pitchFamily="66" charset="0"/>
              </a:rPr>
              <a:t>The right </a:t>
            </a:r>
            <a:r>
              <a:rPr lang="en-US" sz="2400" dirty="0">
                <a:latin typeface="Comic Sans MS" pitchFamily="66" charset="0"/>
              </a:rPr>
              <a:t>of </a:t>
            </a:r>
            <a:r>
              <a:rPr lang="en-US" sz="2400" dirty="0" smtClean="0">
                <a:latin typeface="Comic Sans MS" pitchFamily="66" charset="0"/>
              </a:rPr>
              <a:t>the government </a:t>
            </a:r>
            <a:r>
              <a:rPr lang="en-US" sz="2400" dirty="0">
                <a:latin typeface="Comic Sans MS" pitchFamily="66" charset="0"/>
              </a:rPr>
              <a:t>to completely </a:t>
            </a:r>
            <a:r>
              <a:rPr lang="en-US" sz="2400" dirty="0" smtClean="0">
                <a:latin typeface="Comic Sans MS" pitchFamily="66" charset="0"/>
              </a:rPr>
              <a:t>	or </a:t>
            </a:r>
            <a:r>
              <a:rPr lang="en-US" sz="2400" dirty="0">
                <a:latin typeface="Comic Sans MS" pitchFamily="66" charset="0"/>
              </a:rPr>
              <a:t>partially terminate a contract because of the 	contractor’s actual or anticipated failure to </a:t>
            </a:r>
            <a:r>
              <a:rPr lang="en-US" sz="2400" dirty="0" smtClean="0">
                <a:latin typeface="Comic Sans MS" pitchFamily="66" charset="0"/>
              </a:rPr>
              <a:t>perform </a:t>
            </a:r>
            <a:r>
              <a:rPr lang="en-US" sz="2400" dirty="0">
                <a:latin typeface="Comic Sans MS" pitchFamily="66" charset="0"/>
              </a:rPr>
              <a:t>its </a:t>
            </a:r>
            <a:r>
              <a:rPr lang="en-US" sz="2400" dirty="0" smtClean="0">
                <a:latin typeface="Comic Sans MS" pitchFamily="66" charset="0"/>
              </a:rPr>
              <a:t>	contractual obligations. </a:t>
            </a:r>
            <a:r>
              <a:rPr lang="en-US" sz="2400" dirty="0">
                <a:latin typeface="Comic Sans MS" pitchFamily="66" charset="0"/>
              </a:rPr>
              <a:t>(FAR 49.401</a:t>
            </a:r>
            <a:r>
              <a:rPr lang="en-US" sz="2400" b="1" dirty="0">
                <a:latin typeface="Comic Sans MS" pitchFamily="66" charset="0"/>
              </a:rPr>
              <a:t>)</a:t>
            </a:r>
          </a:p>
        </p:txBody>
      </p:sp>
      <p:sp>
        <p:nvSpPr>
          <p:cNvPr id="861188" name="Text Box 4"/>
          <p:cNvSpPr txBox="1">
            <a:spLocks noChangeArrowheads="1"/>
          </p:cNvSpPr>
          <p:nvPr/>
        </p:nvSpPr>
        <p:spPr bwMode="auto">
          <a:xfrm>
            <a:off x="228600" y="3200400"/>
            <a:ext cx="8458200" cy="1569660"/>
          </a:xfrm>
          <a:prstGeom prst="rect">
            <a:avLst/>
          </a:prstGeom>
          <a:noFill/>
          <a:ln w="9525">
            <a:noFill/>
            <a:miter lim="800000"/>
            <a:headEnd/>
            <a:tailEnd/>
          </a:ln>
        </p:spPr>
        <p:txBody>
          <a:bodyPr wrap="square">
            <a:spAutoFit/>
          </a:bodyPr>
          <a:lstStyle/>
          <a:p>
            <a:pPr marL="114300" lvl="1">
              <a:spcAft>
                <a:spcPct val="30000"/>
              </a:spcAft>
              <a:buClr>
                <a:schemeClr val="tx1"/>
              </a:buClr>
              <a:buFont typeface="Wingdings" pitchFamily="2" charset="2"/>
              <a:buChar char="§"/>
              <a:tabLst>
                <a:tab pos="401638" algn="l"/>
              </a:tabLst>
            </a:pPr>
            <a:r>
              <a:rPr lang="en-US" sz="2400" dirty="0">
                <a:solidFill>
                  <a:schemeClr val="accent2"/>
                </a:solidFill>
                <a:latin typeface="Comic Sans MS" pitchFamily="66" charset="0"/>
              </a:rPr>
              <a:t>  </a:t>
            </a:r>
            <a:r>
              <a:rPr lang="en-US" sz="2400" b="1" u="sng" dirty="0">
                <a:latin typeface="Comic Sans MS" pitchFamily="66" charset="0"/>
              </a:rPr>
              <a:t>For convenience</a:t>
            </a:r>
            <a:r>
              <a:rPr lang="en-US" sz="2400" b="1" dirty="0">
                <a:latin typeface="Comic Sans MS" pitchFamily="66" charset="0"/>
              </a:rPr>
              <a:t> </a:t>
            </a:r>
            <a:r>
              <a:rPr lang="en-US" sz="2400" dirty="0">
                <a:latin typeface="Comic Sans MS" pitchFamily="66" charset="0"/>
              </a:rPr>
              <a:t>– </a:t>
            </a:r>
            <a:r>
              <a:rPr lang="en-US" sz="2400" dirty="0" smtClean="0">
                <a:latin typeface="Comic Sans MS" pitchFamily="66" charset="0"/>
              </a:rPr>
              <a:t>The right </a:t>
            </a:r>
            <a:r>
              <a:rPr lang="en-US" sz="2400" dirty="0">
                <a:latin typeface="Comic Sans MS" pitchFamily="66" charset="0"/>
              </a:rPr>
              <a:t>of </a:t>
            </a:r>
            <a:r>
              <a:rPr lang="en-US" sz="2400" dirty="0" smtClean="0">
                <a:latin typeface="Comic Sans MS" pitchFamily="66" charset="0"/>
              </a:rPr>
              <a:t>the government </a:t>
            </a:r>
            <a:r>
              <a:rPr lang="en-US" sz="2400" dirty="0">
                <a:latin typeface="Comic Sans MS" pitchFamily="66" charset="0"/>
              </a:rPr>
              <a:t>to 	completely or partially terminate a contract </a:t>
            </a:r>
            <a:r>
              <a:rPr lang="en-US" sz="2400" dirty="0" smtClean="0">
                <a:latin typeface="Comic Sans MS" pitchFamily="66" charset="0"/>
              </a:rPr>
              <a:t>because 	the </a:t>
            </a:r>
            <a:r>
              <a:rPr lang="en-US" sz="2400" dirty="0">
                <a:latin typeface="Comic Sans MS" pitchFamily="66" charset="0"/>
              </a:rPr>
              <a:t>CO determines that termination is in </a:t>
            </a:r>
            <a:r>
              <a:rPr lang="en-US" sz="2400" dirty="0" smtClean="0">
                <a:latin typeface="Comic Sans MS" pitchFamily="66" charset="0"/>
              </a:rPr>
              <a:t>the 	government’s interest. </a:t>
            </a:r>
            <a:r>
              <a:rPr lang="en-US" sz="2400" dirty="0">
                <a:latin typeface="Comic Sans MS" pitchFamily="66" charset="0"/>
              </a:rPr>
              <a:t>(FAR 49.101)</a:t>
            </a:r>
            <a:endParaRPr lang="en-US" sz="2200" dirty="0">
              <a:latin typeface="Comic Sans MS" pitchFamily="66" charset="0"/>
            </a:endParaRPr>
          </a:p>
        </p:txBody>
      </p:sp>
      <p:sp>
        <p:nvSpPr>
          <p:cNvPr id="6" name="Text Box 2"/>
          <p:cNvSpPr txBox="1">
            <a:spLocks noChangeArrowheads="1"/>
          </p:cNvSpPr>
          <p:nvPr/>
        </p:nvSpPr>
        <p:spPr bwMode="auto">
          <a:xfrm>
            <a:off x="381000" y="228600"/>
            <a:ext cx="8534400" cy="830997"/>
          </a:xfrm>
          <a:prstGeom prst="rect">
            <a:avLst/>
          </a:prstGeom>
          <a:solidFill>
            <a:schemeClr val="bg1">
              <a:lumMod val="25000"/>
            </a:schemeClr>
          </a:solidFill>
          <a:ln>
            <a:headEnd/>
            <a:tailEnd/>
          </a:ln>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defRPr/>
            </a:pPr>
            <a:r>
              <a:rPr lang="en-US" sz="4800" dirty="0" smtClean="0">
                <a:solidFill>
                  <a:srgbClr val="FFFFFF"/>
                </a:solidFill>
                <a:latin typeface="Comic Sans MS" pitchFamily="66" charset="0"/>
              </a:rPr>
              <a:t>Termination - Contract</a:t>
            </a:r>
            <a:endParaRPr lang="en-US" sz="4800" dirty="0">
              <a:solidFill>
                <a:srgbClr val="FFFFFF"/>
              </a:solidFill>
              <a:latin typeface="Comic Sans MS" pitchFamily="66" charset="0"/>
            </a:endParaRPr>
          </a:p>
        </p:txBody>
      </p:sp>
      <p:sp>
        <p:nvSpPr>
          <p:cNvPr id="2" name="TextBox 1"/>
          <p:cNvSpPr txBox="1"/>
          <p:nvPr/>
        </p:nvSpPr>
        <p:spPr>
          <a:xfrm>
            <a:off x="1028700" y="5188803"/>
            <a:ext cx="6858000" cy="830997"/>
          </a:xfrm>
          <a:prstGeom prst="rect">
            <a:avLst/>
          </a:prstGeom>
          <a:solidFill>
            <a:srgbClr val="FFFF00"/>
          </a:solidFill>
          <a:ln w="38100">
            <a:solidFill>
              <a:schemeClr val="tx1"/>
            </a:solidFill>
          </a:ln>
        </p:spPr>
        <p:txBody>
          <a:bodyPr wrap="square" rtlCol="0">
            <a:spAutoFit/>
          </a:bodyPr>
          <a:lstStyle/>
          <a:p>
            <a:pPr algn="ctr"/>
            <a:r>
              <a:rPr lang="en-US" sz="2400" dirty="0" smtClean="0">
                <a:latin typeface="Comic Sans MS" pitchFamily="66" charset="0"/>
              </a:rPr>
              <a:t>It doesn’t mean you did anything wrong.       The government’s priorities may have changed.</a:t>
            </a:r>
            <a:endParaRPr lang="en-US" sz="2400" dirty="0">
              <a:latin typeface="Comic Sans MS" pitchFamily="66" charset="0"/>
            </a:endParaRPr>
          </a:p>
        </p:txBody>
      </p:sp>
    </p:spTree>
    <p:extLst>
      <p:ext uri="{BB962C8B-B14F-4D97-AF65-F5344CB8AC3E}">
        <p14:creationId xmlns:p14="http://schemas.microsoft.com/office/powerpoint/2010/main" val="3305347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611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1188" grpId="0" autoUpdateAnimBg="0"/>
      <p:bldP spid="2"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3"/>
          <p:cNvSpPr txBox="1">
            <a:spLocks noChangeArrowheads="1"/>
          </p:cNvSpPr>
          <p:nvPr/>
        </p:nvSpPr>
        <p:spPr bwMode="auto">
          <a:xfrm>
            <a:off x="228600" y="1600200"/>
            <a:ext cx="8763000" cy="1569660"/>
          </a:xfrm>
          <a:prstGeom prst="rect">
            <a:avLst/>
          </a:prstGeom>
          <a:noFill/>
          <a:ln w="9525">
            <a:noFill/>
            <a:miter lim="800000"/>
            <a:headEnd/>
            <a:tailEnd/>
          </a:ln>
        </p:spPr>
        <p:txBody>
          <a:bodyPr wrap="square">
            <a:spAutoFit/>
          </a:bodyPr>
          <a:lstStyle/>
          <a:p>
            <a:pPr marL="114300" lvl="1">
              <a:buClr>
                <a:schemeClr val="tx1"/>
              </a:buClr>
              <a:buFont typeface="Wingdings" pitchFamily="2" charset="2"/>
              <a:buChar char="§"/>
              <a:tabLst>
                <a:tab pos="401638" algn="l"/>
              </a:tabLst>
            </a:pPr>
            <a:r>
              <a:rPr lang="en-US" sz="2400" dirty="0">
                <a:solidFill>
                  <a:schemeClr val="accent2"/>
                </a:solidFill>
                <a:latin typeface="Comic Sans MS" pitchFamily="66" charset="0"/>
              </a:rPr>
              <a:t>  </a:t>
            </a:r>
            <a:r>
              <a:rPr lang="en-US" sz="2400" b="1" u="sng" dirty="0">
                <a:latin typeface="Comic Sans MS" pitchFamily="66" charset="0"/>
              </a:rPr>
              <a:t>For default</a:t>
            </a:r>
            <a:r>
              <a:rPr lang="en-US" sz="2400" b="1" dirty="0">
                <a:latin typeface="Comic Sans MS" pitchFamily="66" charset="0"/>
              </a:rPr>
              <a:t> </a:t>
            </a:r>
            <a:r>
              <a:rPr lang="en-US" sz="2400" dirty="0">
                <a:latin typeface="Comic Sans MS" pitchFamily="66" charset="0"/>
              </a:rPr>
              <a:t>– </a:t>
            </a:r>
            <a:r>
              <a:rPr lang="en-US" sz="2400" dirty="0" smtClean="0">
                <a:latin typeface="Comic Sans MS" pitchFamily="66" charset="0"/>
              </a:rPr>
              <a:t>The right </a:t>
            </a:r>
            <a:r>
              <a:rPr lang="en-US" sz="2400" dirty="0">
                <a:latin typeface="Comic Sans MS" pitchFamily="66" charset="0"/>
              </a:rPr>
              <a:t>of </a:t>
            </a:r>
            <a:r>
              <a:rPr lang="en-US" sz="2400" dirty="0" smtClean="0">
                <a:latin typeface="Comic Sans MS" pitchFamily="66" charset="0"/>
              </a:rPr>
              <a:t>the government </a:t>
            </a:r>
            <a:r>
              <a:rPr lang="en-US" sz="2400" dirty="0">
                <a:latin typeface="Comic Sans MS" pitchFamily="66" charset="0"/>
              </a:rPr>
              <a:t>to completely </a:t>
            </a:r>
            <a:r>
              <a:rPr lang="en-US" sz="2400" dirty="0" smtClean="0">
                <a:latin typeface="Comic Sans MS" pitchFamily="66" charset="0"/>
              </a:rPr>
              <a:t>	or </a:t>
            </a:r>
            <a:r>
              <a:rPr lang="en-US" sz="2400" dirty="0">
                <a:latin typeface="Comic Sans MS" pitchFamily="66" charset="0"/>
              </a:rPr>
              <a:t>partially terminate a contract because of the 	contractor’s actual or anticipated failure to </a:t>
            </a:r>
            <a:r>
              <a:rPr lang="en-US" sz="2400" dirty="0" smtClean="0">
                <a:latin typeface="Comic Sans MS" pitchFamily="66" charset="0"/>
              </a:rPr>
              <a:t>perform </a:t>
            </a:r>
            <a:r>
              <a:rPr lang="en-US" sz="2400" dirty="0">
                <a:latin typeface="Comic Sans MS" pitchFamily="66" charset="0"/>
              </a:rPr>
              <a:t>its </a:t>
            </a:r>
            <a:r>
              <a:rPr lang="en-US" sz="2400" dirty="0" smtClean="0">
                <a:latin typeface="Comic Sans MS" pitchFamily="66" charset="0"/>
              </a:rPr>
              <a:t>	contractual obligations. </a:t>
            </a:r>
            <a:r>
              <a:rPr lang="en-US" sz="2400" dirty="0">
                <a:latin typeface="Comic Sans MS" pitchFamily="66" charset="0"/>
              </a:rPr>
              <a:t>(FAR 49.401</a:t>
            </a:r>
            <a:r>
              <a:rPr lang="en-US" sz="2400" b="1" dirty="0">
                <a:latin typeface="Comic Sans MS" pitchFamily="66" charset="0"/>
              </a:rPr>
              <a:t>)</a:t>
            </a:r>
          </a:p>
        </p:txBody>
      </p:sp>
      <p:sp>
        <p:nvSpPr>
          <p:cNvPr id="861188" name="Text Box 4"/>
          <p:cNvSpPr txBox="1">
            <a:spLocks noChangeArrowheads="1"/>
          </p:cNvSpPr>
          <p:nvPr/>
        </p:nvSpPr>
        <p:spPr bwMode="auto">
          <a:xfrm>
            <a:off x="228600" y="3200400"/>
            <a:ext cx="8458200" cy="1569660"/>
          </a:xfrm>
          <a:prstGeom prst="rect">
            <a:avLst/>
          </a:prstGeom>
          <a:noFill/>
          <a:ln w="9525">
            <a:noFill/>
            <a:miter lim="800000"/>
            <a:headEnd/>
            <a:tailEnd/>
          </a:ln>
        </p:spPr>
        <p:txBody>
          <a:bodyPr wrap="square">
            <a:spAutoFit/>
          </a:bodyPr>
          <a:lstStyle/>
          <a:p>
            <a:pPr marL="114300" lvl="1">
              <a:spcAft>
                <a:spcPct val="30000"/>
              </a:spcAft>
              <a:buClr>
                <a:schemeClr val="tx1"/>
              </a:buClr>
              <a:buFont typeface="Wingdings" pitchFamily="2" charset="2"/>
              <a:buChar char="§"/>
              <a:tabLst>
                <a:tab pos="401638" algn="l"/>
              </a:tabLst>
            </a:pPr>
            <a:r>
              <a:rPr lang="en-US" sz="2400" dirty="0">
                <a:solidFill>
                  <a:schemeClr val="accent2"/>
                </a:solidFill>
                <a:latin typeface="Comic Sans MS" pitchFamily="66" charset="0"/>
              </a:rPr>
              <a:t>  </a:t>
            </a:r>
            <a:r>
              <a:rPr lang="en-US" sz="2400" b="1" u="sng" dirty="0">
                <a:latin typeface="Comic Sans MS" pitchFamily="66" charset="0"/>
              </a:rPr>
              <a:t>For convenience</a:t>
            </a:r>
            <a:r>
              <a:rPr lang="en-US" sz="2400" b="1" dirty="0">
                <a:latin typeface="Comic Sans MS" pitchFamily="66" charset="0"/>
              </a:rPr>
              <a:t> </a:t>
            </a:r>
            <a:r>
              <a:rPr lang="en-US" sz="2400" dirty="0">
                <a:latin typeface="Comic Sans MS" pitchFamily="66" charset="0"/>
              </a:rPr>
              <a:t>– </a:t>
            </a:r>
            <a:r>
              <a:rPr lang="en-US" sz="2400" dirty="0" smtClean="0">
                <a:latin typeface="Comic Sans MS" pitchFamily="66" charset="0"/>
              </a:rPr>
              <a:t>The right </a:t>
            </a:r>
            <a:r>
              <a:rPr lang="en-US" sz="2400" dirty="0">
                <a:latin typeface="Comic Sans MS" pitchFamily="66" charset="0"/>
              </a:rPr>
              <a:t>of </a:t>
            </a:r>
            <a:r>
              <a:rPr lang="en-US" sz="2400" dirty="0" smtClean="0">
                <a:latin typeface="Comic Sans MS" pitchFamily="66" charset="0"/>
              </a:rPr>
              <a:t>the government </a:t>
            </a:r>
            <a:r>
              <a:rPr lang="en-US" sz="2400" dirty="0">
                <a:latin typeface="Comic Sans MS" pitchFamily="66" charset="0"/>
              </a:rPr>
              <a:t>to 	completely or partially terminate a contract </a:t>
            </a:r>
            <a:r>
              <a:rPr lang="en-US" sz="2400" dirty="0" smtClean="0">
                <a:latin typeface="Comic Sans MS" pitchFamily="66" charset="0"/>
              </a:rPr>
              <a:t>because 	the </a:t>
            </a:r>
            <a:r>
              <a:rPr lang="en-US" sz="2400" dirty="0">
                <a:latin typeface="Comic Sans MS" pitchFamily="66" charset="0"/>
              </a:rPr>
              <a:t>CO determines that termination is in </a:t>
            </a:r>
            <a:r>
              <a:rPr lang="en-US" sz="2400" dirty="0" smtClean="0">
                <a:latin typeface="Comic Sans MS" pitchFamily="66" charset="0"/>
              </a:rPr>
              <a:t>the 	government’s interest. </a:t>
            </a:r>
            <a:r>
              <a:rPr lang="en-US" sz="2400" dirty="0">
                <a:latin typeface="Comic Sans MS" pitchFamily="66" charset="0"/>
              </a:rPr>
              <a:t>(FAR 49.101)</a:t>
            </a:r>
            <a:endParaRPr lang="en-US" sz="2200" dirty="0">
              <a:latin typeface="Comic Sans MS" pitchFamily="66" charset="0"/>
            </a:endParaRPr>
          </a:p>
        </p:txBody>
      </p:sp>
      <p:sp>
        <p:nvSpPr>
          <p:cNvPr id="6" name="Text Box 2"/>
          <p:cNvSpPr txBox="1">
            <a:spLocks noChangeArrowheads="1"/>
          </p:cNvSpPr>
          <p:nvPr/>
        </p:nvSpPr>
        <p:spPr bwMode="auto">
          <a:xfrm>
            <a:off x="381000" y="228600"/>
            <a:ext cx="8534400" cy="830997"/>
          </a:xfrm>
          <a:prstGeom prst="rect">
            <a:avLst/>
          </a:prstGeom>
          <a:solidFill>
            <a:schemeClr val="bg1">
              <a:lumMod val="25000"/>
            </a:schemeClr>
          </a:solidFill>
          <a:ln>
            <a:headEnd/>
            <a:tailEnd/>
          </a:ln>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defRPr/>
            </a:pPr>
            <a:r>
              <a:rPr lang="en-US" sz="4800" dirty="0">
                <a:solidFill>
                  <a:srgbClr val="FFFFFF"/>
                </a:solidFill>
                <a:latin typeface="Comic Sans MS" pitchFamily="66" charset="0"/>
              </a:rPr>
              <a:t>Termination - Contract</a:t>
            </a:r>
          </a:p>
        </p:txBody>
      </p:sp>
      <p:sp>
        <p:nvSpPr>
          <p:cNvPr id="2" name="TextBox 1"/>
          <p:cNvSpPr txBox="1"/>
          <p:nvPr/>
        </p:nvSpPr>
        <p:spPr>
          <a:xfrm>
            <a:off x="381000" y="4895671"/>
            <a:ext cx="8534400" cy="1200329"/>
          </a:xfrm>
          <a:prstGeom prst="rect">
            <a:avLst/>
          </a:prstGeom>
          <a:solidFill>
            <a:srgbClr val="FFFF00"/>
          </a:solidFill>
          <a:ln w="38100">
            <a:solidFill>
              <a:schemeClr val="tx1"/>
            </a:solidFill>
          </a:ln>
        </p:spPr>
        <p:txBody>
          <a:bodyPr wrap="square" rtlCol="0">
            <a:spAutoFit/>
          </a:bodyPr>
          <a:lstStyle/>
          <a:p>
            <a:pPr algn="ctr"/>
            <a:r>
              <a:rPr lang="en-US" sz="2400" dirty="0" smtClean="0">
                <a:latin typeface="Comic Sans MS" pitchFamily="66" charset="0"/>
              </a:rPr>
              <a:t>But an early end to </a:t>
            </a:r>
            <a:r>
              <a:rPr lang="en-US" sz="2400" dirty="0">
                <a:latin typeface="Comic Sans MS" pitchFamily="66" charset="0"/>
              </a:rPr>
              <a:t>a</a:t>
            </a:r>
            <a:r>
              <a:rPr lang="en-US" sz="2400" dirty="0" smtClean="0">
                <a:latin typeface="Comic Sans MS" pitchFamily="66" charset="0"/>
              </a:rPr>
              <a:t> </a:t>
            </a:r>
            <a:r>
              <a:rPr lang="en-US" sz="2400" dirty="0" smtClean="0">
                <a:latin typeface="Comic Sans MS" pitchFamily="66" charset="0"/>
              </a:rPr>
              <a:t>contract means a “Reduction </a:t>
            </a:r>
            <a:r>
              <a:rPr lang="en-US" sz="2400" dirty="0">
                <a:latin typeface="Comic Sans MS" pitchFamily="66" charset="0"/>
              </a:rPr>
              <a:t>in Estimated </a:t>
            </a:r>
            <a:r>
              <a:rPr lang="en-US" sz="2400" dirty="0" smtClean="0">
                <a:latin typeface="Comic Sans MS" pitchFamily="66" charset="0"/>
              </a:rPr>
              <a:t>Cost” and prompts the need for </a:t>
            </a:r>
            <a:r>
              <a:rPr lang="en-US" sz="2400" u="sng" dirty="0" err="1">
                <a:latin typeface="Comic Sans MS" pitchFamily="66" charset="0"/>
              </a:rPr>
              <a:t>D</a:t>
            </a:r>
            <a:r>
              <a:rPr lang="en-US" sz="2400" u="sng" dirty="0" err="1" smtClean="0">
                <a:latin typeface="Comic Sans MS" pitchFamily="66" charset="0"/>
              </a:rPr>
              <a:t>escoping</a:t>
            </a:r>
            <a:r>
              <a:rPr lang="en-US" sz="2400" dirty="0" smtClean="0">
                <a:latin typeface="Comic Sans MS" pitchFamily="66" charset="0"/>
              </a:rPr>
              <a:t> or reducing the </a:t>
            </a:r>
            <a:r>
              <a:rPr lang="en-US" sz="2400" dirty="0">
                <a:latin typeface="Comic Sans MS" pitchFamily="66" charset="0"/>
              </a:rPr>
              <a:t>work scope to reflect </a:t>
            </a:r>
            <a:r>
              <a:rPr lang="en-US" sz="2400" dirty="0" smtClean="0">
                <a:latin typeface="Comic Sans MS" pitchFamily="66" charset="0"/>
              </a:rPr>
              <a:t>the reduction </a:t>
            </a:r>
            <a:r>
              <a:rPr lang="en-US" sz="2400" dirty="0">
                <a:latin typeface="Comic Sans MS" pitchFamily="66" charset="0"/>
              </a:rPr>
              <a:t>in </a:t>
            </a:r>
            <a:r>
              <a:rPr lang="en-US" sz="2400" dirty="0" smtClean="0">
                <a:latin typeface="Comic Sans MS" pitchFamily="66" charset="0"/>
              </a:rPr>
              <a:t>cost. </a:t>
            </a:r>
            <a:endParaRPr lang="en-US" sz="2400" dirty="0">
              <a:latin typeface="Comic Sans MS" pitchFamily="66" charset="0"/>
            </a:endParaRPr>
          </a:p>
        </p:txBody>
      </p:sp>
    </p:spTree>
    <p:extLst>
      <p:ext uri="{BB962C8B-B14F-4D97-AF65-F5344CB8AC3E}">
        <p14:creationId xmlns:p14="http://schemas.microsoft.com/office/powerpoint/2010/main" val="3968882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76200"/>
            <a:ext cx="8686800" cy="1323439"/>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lvl="1" algn="ctr">
              <a:spcBef>
                <a:spcPct val="40000"/>
              </a:spcBef>
              <a:spcAft>
                <a:spcPct val="10000"/>
              </a:spcAft>
              <a:tabLst>
                <a:tab pos="349250" algn="l"/>
                <a:tab pos="749300" algn="l"/>
                <a:tab pos="800100" algn="l"/>
                <a:tab pos="1597025" algn="l"/>
              </a:tabLst>
              <a:defRPr/>
            </a:pPr>
            <a:r>
              <a:rPr lang="en-US" sz="8000" dirty="0">
                <a:solidFill>
                  <a:srgbClr val="FFFFFF"/>
                </a:solidFill>
                <a:latin typeface="Comic Sans MS" pitchFamily="66" charset="0"/>
              </a:rPr>
              <a:t>So let’s reboot!</a:t>
            </a:r>
          </a:p>
        </p:txBody>
      </p:sp>
      <p:sp>
        <p:nvSpPr>
          <p:cNvPr id="2" name="TextBox 1"/>
          <p:cNvSpPr txBox="1"/>
          <p:nvPr/>
        </p:nvSpPr>
        <p:spPr>
          <a:xfrm>
            <a:off x="0" y="1828800"/>
            <a:ext cx="9144000" cy="4616648"/>
          </a:xfrm>
          <a:prstGeom prst="rect">
            <a:avLst/>
          </a:prstGeom>
          <a:noFill/>
        </p:spPr>
        <p:txBody>
          <a:bodyPr wrap="square" rtlCol="0">
            <a:spAutoFit/>
          </a:bodyPr>
          <a:lstStyle/>
          <a:p>
            <a:pPr algn="ctr"/>
            <a:r>
              <a:rPr lang="en-US" sz="3000" b="1" dirty="0" smtClean="0">
                <a:solidFill>
                  <a:srgbClr val="C00000"/>
                </a:solidFill>
                <a:latin typeface="Comic Sans MS" pitchFamily="66" charset="0"/>
              </a:rPr>
              <a:t>What does recommended for funding mean?</a:t>
            </a:r>
          </a:p>
          <a:p>
            <a:pPr algn="ctr"/>
            <a:r>
              <a:rPr lang="en-US" sz="400" b="1" dirty="0" smtClean="0">
                <a:solidFill>
                  <a:srgbClr val="C00000"/>
                </a:solidFill>
                <a:latin typeface="Comic Sans MS" pitchFamily="66" charset="0"/>
              </a:rPr>
              <a:t> </a:t>
            </a:r>
            <a:endParaRPr lang="en-US" sz="400" dirty="0" smtClean="0">
              <a:latin typeface="Comic Sans MS" pitchFamily="66" charset="0"/>
            </a:endParaRPr>
          </a:p>
          <a:p>
            <a:pPr marL="342900" indent="-342900">
              <a:buFont typeface="Arial" pitchFamily="34" charset="0"/>
              <a:buChar char="•"/>
            </a:pPr>
            <a:r>
              <a:rPr lang="en-US" sz="2800" dirty="0" smtClean="0">
                <a:latin typeface="Comic Sans MS" pitchFamily="66" charset="0"/>
              </a:rPr>
              <a:t>PM has sent the proper paperwork to the Grants Manager </a:t>
            </a:r>
            <a:r>
              <a:rPr lang="en-US" sz="2800" u="sng" dirty="0" smtClean="0">
                <a:latin typeface="Comic Sans MS" pitchFamily="66" charset="0"/>
              </a:rPr>
              <a:t>recommending</a:t>
            </a:r>
            <a:r>
              <a:rPr lang="en-US" sz="2800" dirty="0" smtClean="0">
                <a:latin typeface="Comic Sans MS" pitchFamily="66" charset="0"/>
              </a:rPr>
              <a:t> the project for funding at a </a:t>
            </a:r>
            <a:r>
              <a:rPr lang="en-US" sz="2800" u="sng" dirty="0" smtClean="0">
                <a:latin typeface="Comic Sans MS" pitchFamily="66" charset="0"/>
              </a:rPr>
              <a:t>certain level</a:t>
            </a:r>
            <a:r>
              <a:rPr lang="en-US" sz="2800" dirty="0" smtClean="0">
                <a:latin typeface="Comic Sans MS" pitchFamily="66" charset="0"/>
              </a:rPr>
              <a:t> with specific </a:t>
            </a:r>
            <a:r>
              <a:rPr lang="en-US" sz="2800" u="sng" dirty="0" smtClean="0">
                <a:latin typeface="Comic Sans MS" pitchFamily="66" charset="0"/>
              </a:rPr>
              <a:t>start/end dates</a:t>
            </a:r>
            <a:r>
              <a:rPr lang="en-US" sz="2800" dirty="0" smtClean="0">
                <a:latin typeface="Comic Sans MS" pitchFamily="66" charset="0"/>
              </a:rPr>
              <a:t>.</a:t>
            </a:r>
          </a:p>
          <a:p>
            <a:endParaRPr lang="en-US" sz="400" dirty="0" smtClean="0">
              <a:latin typeface="Comic Sans MS" pitchFamily="66" charset="0"/>
            </a:endParaRPr>
          </a:p>
          <a:p>
            <a:pPr marL="342900" indent="-342900">
              <a:buFont typeface="Arial" pitchFamily="34" charset="0"/>
              <a:buChar char="•"/>
            </a:pPr>
            <a:r>
              <a:rPr lang="en-US" sz="2800" dirty="0" smtClean="0">
                <a:latin typeface="Comic Sans MS" pitchFamily="66" charset="0"/>
              </a:rPr>
              <a:t>Funding is likely, but it’s neither guaranteed nor official until the Grants </a:t>
            </a:r>
            <a:r>
              <a:rPr lang="en-US" sz="2800" dirty="0">
                <a:latin typeface="Comic Sans MS" pitchFamily="66" charset="0"/>
              </a:rPr>
              <a:t>Manager processes the Award </a:t>
            </a:r>
            <a:r>
              <a:rPr lang="en-US" sz="2800" dirty="0" smtClean="0">
                <a:latin typeface="Comic Sans MS" pitchFamily="66" charset="0"/>
              </a:rPr>
              <a:t>and the Notification of Award (NOA) is received by your institution.</a:t>
            </a:r>
          </a:p>
          <a:p>
            <a:endParaRPr lang="en-US" sz="400" dirty="0" smtClean="0">
              <a:latin typeface="Comic Sans MS" pitchFamily="66" charset="0"/>
            </a:endParaRPr>
          </a:p>
          <a:p>
            <a:pPr marL="342900" indent="-342900">
              <a:buFont typeface="Arial" pitchFamily="34" charset="0"/>
              <a:buChar char="•"/>
            </a:pPr>
            <a:r>
              <a:rPr lang="en-US" sz="2800" dirty="0" smtClean="0">
                <a:latin typeface="Comic Sans MS" pitchFamily="66" charset="0"/>
              </a:rPr>
              <a:t>Funds can’t be spent until the Award is received by your institution and an account number is assigned!</a:t>
            </a:r>
          </a:p>
        </p:txBody>
      </p:sp>
      <p:sp>
        <p:nvSpPr>
          <p:cNvPr id="5" name="Oval 4"/>
          <p:cNvSpPr/>
          <p:nvPr/>
        </p:nvSpPr>
        <p:spPr bwMode="auto">
          <a:xfrm>
            <a:off x="469900" y="5451772"/>
            <a:ext cx="7747000" cy="99060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400" dirty="0">
                <a:solidFill>
                  <a:srgbClr val="FFFFFF"/>
                </a:solidFill>
                <a:latin typeface="Comic Sans MS" pitchFamily="66" charset="0"/>
              </a:rPr>
              <a:t>Except in certain circumstances More on that later!</a:t>
            </a:r>
          </a:p>
        </p:txBody>
      </p:sp>
    </p:spTree>
    <p:extLst>
      <p:ext uri="{BB962C8B-B14F-4D97-AF65-F5344CB8AC3E}">
        <p14:creationId xmlns:p14="http://schemas.microsoft.com/office/powerpoint/2010/main" val="4835497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784830"/>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500" dirty="0" smtClean="0">
                <a:solidFill>
                  <a:srgbClr val="FFFFFF"/>
                </a:solidFill>
                <a:latin typeface="Comic Sans MS" pitchFamily="66" charset="0"/>
              </a:rPr>
              <a:t>Closeout Procedures - Grants</a:t>
            </a:r>
            <a:endParaRPr lang="en-US" sz="4500" dirty="0">
              <a:solidFill>
                <a:srgbClr val="FFFFFF"/>
              </a:solidFill>
              <a:latin typeface="Comic Sans MS" pitchFamily="66" charset="0"/>
            </a:endParaRPr>
          </a:p>
        </p:txBody>
      </p:sp>
      <p:sp>
        <p:nvSpPr>
          <p:cNvPr id="838660" name="Text Box 4"/>
          <p:cNvSpPr txBox="1">
            <a:spLocks noChangeArrowheads="1"/>
          </p:cNvSpPr>
          <p:nvPr/>
        </p:nvSpPr>
        <p:spPr bwMode="auto">
          <a:xfrm>
            <a:off x="-228600" y="1295400"/>
            <a:ext cx="9372600" cy="6691062"/>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marL="800100" lvl="1" indent="-342900">
              <a:spcBef>
                <a:spcPct val="10000"/>
              </a:spcBef>
              <a:spcAft>
                <a:spcPct val="10000"/>
              </a:spcAft>
              <a:tabLst>
                <a:tab pos="455613" algn="l"/>
                <a:tab pos="804863" algn="l"/>
                <a:tab pos="1139825" algn="l"/>
                <a:tab pos="1597025" algn="l"/>
                <a:tab pos="2052638" algn="l"/>
              </a:tabLst>
            </a:pPr>
            <a:r>
              <a:rPr lang="en-US" sz="3200" dirty="0" smtClean="0">
                <a:latin typeface="Comic Sans MS" pitchFamily="66" charset="0"/>
              </a:rPr>
              <a:t>	Recipients shall submit to agency within 90 days after the project end date, all financial, performance and other required reports.</a:t>
            </a:r>
          </a:p>
          <a:p>
            <a:pPr lvl="1">
              <a:spcBef>
                <a:spcPct val="10000"/>
              </a:spcBef>
              <a:spcAft>
                <a:spcPct val="10000"/>
              </a:spcAft>
              <a:buFont typeface="Wingdings" pitchFamily="2" charset="2"/>
              <a:buChar char="§"/>
              <a:tabLst>
                <a:tab pos="804863" algn="l"/>
                <a:tab pos="1139825" algn="l"/>
                <a:tab pos="1597025" algn="l"/>
                <a:tab pos="2052638" algn="l"/>
              </a:tabLst>
              <a:defRPr/>
            </a:pPr>
            <a:endParaRPr lang="en-US" sz="800" dirty="0">
              <a:latin typeface="Comic Sans MS" pitchFamily="66" charset="0"/>
            </a:endParaRPr>
          </a:p>
          <a:p>
            <a:pPr lvl="1" algn="ctr">
              <a:spcBef>
                <a:spcPct val="10000"/>
              </a:spcBef>
              <a:spcAft>
                <a:spcPct val="10000"/>
              </a:spcAft>
              <a:tabLst>
                <a:tab pos="455613" algn="l"/>
                <a:tab pos="804863" algn="l"/>
                <a:tab pos="1139825" algn="l"/>
                <a:tab pos="1597025" algn="l"/>
                <a:tab pos="2052638" algn="l"/>
              </a:tabLst>
            </a:pPr>
            <a:r>
              <a:rPr lang="en-US" sz="2400" dirty="0">
                <a:latin typeface="Comic Sans MS" pitchFamily="66" charset="0"/>
              </a:rPr>
              <a:t>	</a:t>
            </a:r>
            <a:r>
              <a:rPr lang="en-US" sz="2800" b="1" dirty="0" smtClean="0">
                <a:solidFill>
                  <a:srgbClr val="C00000"/>
                </a:solidFill>
                <a:latin typeface="Comic Sans MS" pitchFamily="66" charset="0"/>
              </a:rPr>
              <a:t>“</a:t>
            </a:r>
            <a:r>
              <a:rPr lang="en-US" sz="3200" b="1" dirty="0" smtClean="0">
                <a:solidFill>
                  <a:srgbClr val="C00000"/>
                </a:solidFill>
                <a:latin typeface="Comic Sans MS" pitchFamily="66" charset="0"/>
              </a:rPr>
              <a:t>Sticky Issues”</a:t>
            </a:r>
          </a:p>
          <a:p>
            <a:pPr marL="1257300" lvl="2" indent="-342900">
              <a:spcBef>
                <a:spcPct val="10000"/>
              </a:spcBef>
              <a:spcAft>
                <a:spcPct val="10000"/>
              </a:spcAft>
              <a:buFont typeface="Wingdings" pitchFamily="2" charset="2"/>
              <a:buChar char="§"/>
              <a:tabLst>
                <a:tab pos="455613" algn="l"/>
                <a:tab pos="804863" algn="l"/>
                <a:tab pos="1139825" algn="l"/>
                <a:tab pos="1597025" algn="l"/>
                <a:tab pos="2052638" algn="l"/>
              </a:tabLst>
            </a:pPr>
            <a:r>
              <a:rPr lang="en-US" sz="2800" dirty="0" smtClean="0">
                <a:latin typeface="Comic Sans MS" pitchFamily="66" charset="0"/>
              </a:rPr>
              <a:t>   Invention Report</a:t>
            </a:r>
          </a:p>
          <a:p>
            <a:pPr marL="1371600" lvl="2" indent="-457200">
              <a:spcBef>
                <a:spcPct val="10000"/>
              </a:spcBef>
              <a:spcAft>
                <a:spcPct val="10000"/>
              </a:spcAft>
              <a:buFont typeface="Wingdings" pitchFamily="2" charset="2"/>
              <a:buChar char="§"/>
              <a:tabLst>
                <a:tab pos="455613" algn="l"/>
                <a:tab pos="804863" algn="l"/>
                <a:tab pos="1139825" algn="l"/>
                <a:tab pos="1597025" algn="l"/>
                <a:tab pos="2052638" algn="l"/>
              </a:tabLst>
            </a:pPr>
            <a:r>
              <a:rPr lang="en-US" sz="2800" dirty="0" smtClean="0">
                <a:latin typeface="Comic Sans MS" pitchFamily="66" charset="0"/>
              </a:rPr>
              <a:t>  Encumbered Expenses</a:t>
            </a:r>
          </a:p>
          <a:p>
            <a:pPr marL="1371600" lvl="2" indent="-457200">
              <a:spcBef>
                <a:spcPct val="10000"/>
              </a:spcBef>
              <a:spcAft>
                <a:spcPct val="10000"/>
              </a:spcAft>
              <a:buFont typeface="Wingdings" pitchFamily="2" charset="2"/>
              <a:buChar char="§"/>
              <a:tabLst>
                <a:tab pos="455613" algn="l"/>
                <a:tab pos="804863" algn="l"/>
                <a:tab pos="1139825" algn="l"/>
                <a:tab pos="1597025" algn="l"/>
                <a:tab pos="2052638" algn="l"/>
              </a:tabLst>
            </a:pPr>
            <a:r>
              <a:rPr lang="en-US" sz="2800" dirty="0" smtClean="0">
                <a:latin typeface="Comic Sans MS" pitchFamily="66" charset="0"/>
              </a:rPr>
              <a:t>  Equipment Donation</a:t>
            </a:r>
          </a:p>
          <a:p>
            <a:pPr marL="457200" lvl="2">
              <a:spcBef>
                <a:spcPct val="20000"/>
              </a:spcBef>
              <a:spcAft>
                <a:spcPct val="10000"/>
              </a:spcAft>
              <a:buClr>
                <a:schemeClr val="tx2"/>
              </a:buClr>
              <a:tabLst>
                <a:tab pos="804863" algn="l"/>
                <a:tab pos="1139825" algn="l"/>
                <a:tab pos="1597025" algn="l"/>
                <a:tab pos="2052638" algn="l"/>
              </a:tabLst>
            </a:pPr>
            <a:endParaRPr lang="en-US" sz="2800" dirty="0" smtClean="0">
              <a:solidFill>
                <a:srgbClr val="C00000"/>
              </a:solidFill>
              <a:latin typeface="Comic Sans MS" pitchFamily="66" charset="0"/>
            </a:endParaRPr>
          </a:p>
          <a:p>
            <a:pPr marL="1206500" lvl="2" indent="-292100">
              <a:spcBef>
                <a:spcPct val="20000"/>
              </a:spcBef>
              <a:spcAft>
                <a:spcPct val="10000"/>
              </a:spcAft>
              <a:buClr>
                <a:srgbClr val="C00000"/>
              </a:buClr>
              <a:tabLst>
                <a:tab pos="1139825" algn="l"/>
                <a:tab pos="1206500" algn="l"/>
                <a:tab pos="1597025" algn="l"/>
                <a:tab pos="2052638" algn="l"/>
              </a:tabLst>
              <a:defRPr/>
            </a:pPr>
            <a:endParaRPr lang="en-US" sz="2800" dirty="0">
              <a:latin typeface="Comic Sans MS" pitchFamily="66" charset="0"/>
            </a:endParaRPr>
          </a:p>
          <a:p>
            <a:pPr lvl="1">
              <a:spcBef>
                <a:spcPct val="10000"/>
              </a:spcBef>
              <a:spcAft>
                <a:spcPct val="10000"/>
              </a:spcAft>
              <a:buClr>
                <a:srgbClr val="C00000"/>
              </a:buClr>
              <a:tabLst>
                <a:tab pos="630238" algn="l"/>
                <a:tab pos="1139825" algn="l"/>
                <a:tab pos="1597025" algn="l"/>
                <a:tab pos="2052638" algn="l"/>
              </a:tabLst>
            </a:pPr>
            <a:endParaRPr lang="en-US" sz="2600" dirty="0" smtClean="0">
              <a:latin typeface="Comic Sans MS" pitchFamily="66" charset="0"/>
            </a:endParaRPr>
          </a:p>
          <a:p>
            <a:pPr lvl="1" algn="ctr">
              <a:spcBef>
                <a:spcPct val="40000"/>
              </a:spcBef>
              <a:spcAft>
                <a:spcPct val="10000"/>
              </a:spcAft>
              <a:buClr>
                <a:srgbClr val="C00000"/>
              </a:buClr>
              <a:tabLst>
                <a:tab pos="349250" algn="l"/>
                <a:tab pos="749300" algn="l"/>
                <a:tab pos="800100" algn="l"/>
                <a:tab pos="1597025" algn="l"/>
              </a:tabLst>
              <a:defRPr/>
            </a:pPr>
            <a:endParaRPr lang="en-US" sz="3200" dirty="0">
              <a:latin typeface="Comic Sans MS" pitchFamily="66" charset="0"/>
            </a:endParaRPr>
          </a:p>
        </p:txBody>
      </p:sp>
    </p:spTree>
    <p:extLst>
      <p:ext uri="{BB962C8B-B14F-4D97-AF65-F5344CB8AC3E}">
        <p14:creationId xmlns:p14="http://schemas.microsoft.com/office/powerpoint/2010/main" val="3951860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8660">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38660">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38660">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3866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76200" y="228600"/>
            <a:ext cx="8915400" cy="784830"/>
          </a:xfrm>
          <a:prstGeom prst="rect">
            <a:avLst/>
          </a:prstGeom>
          <a:solidFill>
            <a:schemeClr val="bg1">
              <a:lumMod val="25000"/>
            </a:schemeClr>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500" dirty="0" smtClean="0">
                <a:solidFill>
                  <a:srgbClr val="FFFFFF"/>
                </a:solidFill>
                <a:latin typeface="Comic Sans MS" pitchFamily="66" charset="0"/>
              </a:rPr>
              <a:t>Closeout Procedures - Contracts</a:t>
            </a:r>
            <a:endParaRPr lang="en-US" sz="4500" dirty="0">
              <a:solidFill>
                <a:srgbClr val="FFFFFF"/>
              </a:solidFill>
              <a:latin typeface="Comic Sans MS" pitchFamily="66" charset="0"/>
            </a:endParaRPr>
          </a:p>
        </p:txBody>
      </p:sp>
      <p:sp>
        <p:nvSpPr>
          <p:cNvPr id="838660" name="Text Box 4"/>
          <p:cNvSpPr txBox="1">
            <a:spLocks noChangeArrowheads="1"/>
          </p:cNvSpPr>
          <p:nvPr/>
        </p:nvSpPr>
        <p:spPr bwMode="auto">
          <a:xfrm>
            <a:off x="-228600" y="1295400"/>
            <a:ext cx="9372600" cy="4875181"/>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marL="800100" lvl="1" indent="-342900">
              <a:spcBef>
                <a:spcPct val="10000"/>
              </a:spcBef>
              <a:spcAft>
                <a:spcPct val="10000"/>
              </a:spcAft>
              <a:tabLst>
                <a:tab pos="455613" algn="l"/>
                <a:tab pos="804863" algn="l"/>
                <a:tab pos="1139825" algn="l"/>
                <a:tab pos="1597025" algn="l"/>
                <a:tab pos="2052638" algn="l"/>
              </a:tabLst>
            </a:pPr>
            <a:r>
              <a:rPr lang="en-US" sz="3200" dirty="0" smtClean="0">
                <a:latin typeface="Comic Sans MS" pitchFamily="66" charset="0"/>
              </a:rPr>
              <a:t>	Recipients shall submit to agency within 90 days after the project end date, all financial, performance and other required reports</a:t>
            </a:r>
          </a:p>
          <a:p>
            <a:pPr lvl="1">
              <a:spcBef>
                <a:spcPct val="10000"/>
              </a:spcBef>
              <a:spcAft>
                <a:spcPct val="10000"/>
              </a:spcAft>
              <a:buFont typeface="Wingdings" pitchFamily="2" charset="2"/>
              <a:buChar char="§"/>
              <a:tabLst>
                <a:tab pos="804863" algn="l"/>
                <a:tab pos="1139825" algn="l"/>
                <a:tab pos="1597025" algn="l"/>
                <a:tab pos="2052638" algn="l"/>
              </a:tabLst>
              <a:defRPr/>
            </a:pPr>
            <a:endParaRPr lang="en-US" sz="800" dirty="0">
              <a:latin typeface="Comic Sans MS" pitchFamily="66" charset="0"/>
            </a:endParaRPr>
          </a:p>
          <a:p>
            <a:pPr lvl="1" algn="ctr">
              <a:spcBef>
                <a:spcPct val="10000"/>
              </a:spcBef>
              <a:spcAft>
                <a:spcPct val="10000"/>
              </a:spcAft>
              <a:tabLst>
                <a:tab pos="455613" algn="l"/>
                <a:tab pos="804863" algn="l"/>
                <a:tab pos="1139825" algn="l"/>
                <a:tab pos="1597025" algn="l"/>
                <a:tab pos="2052638" algn="l"/>
              </a:tabLst>
            </a:pPr>
            <a:r>
              <a:rPr lang="en-US" sz="2400" dirty="0">
                <a:latin typeface="Comic Sans MS" pitchFamily="66" charset="0"/>
              </a:rPr>
              <a:t>	</a:t>
            </a:r>
            <a:r>
              <a:rPr lang="en-US" sz="2800" b="1" dirty="0" smtClean="0">
                <a:solidFill>
                  <a:srgbClr val="C00000"/>
                </a:solidFill>
                <a:latin typeface="Comic Sans MS" pitchFamily="66" charset="0"/>
              </a:rPr>
              <a:t>“</a:t>
            </a:r>
            <a:r>
              <a:rPr lang="en-US" sz="3200" b="1" dirty="0" smtClean="0">
                <a:solidFill>
                  <a:srgbClr val="C00000"/>
                </a:solidFill>
                <a:latin typeface="Comic Sans MS" pitchFamily="66" charset="0"/>
              </a:rPr>
              <a:t>Sticky Issues”</a:t>
            </a:r>
            <a:endParaRPr lang="en-US" sz="2800" b="1" dirty="0" smtClean="0">
              <a:solidFill>
                <a:srgbClr val="C00000"/>
              </a:solidFill>
              <a:latin typeface="Comic Sans MS" pitchFamily="66" charset="0"/>
            </a:endParaRPr>
          </a:p>
          <a:p>
            <a:pPr lvl="2">
              <a:spcBef>
                <a:spcPct val="10000"/>
              </a:spcBef>
              <a:spcAft>
                <a:spcPct val="10000"/>
              </a:spcAft>
              <a:buFont typeface="Wingdings" pitchFamily="2" charset="2"/>
              <a:buChar char="§"/>
              <a:tabLst>
                <a:tab pos="455613" algn="l"/>
                <a:tab pos="804863" algn="l"/>
                <a:tab pos="1139825" algn="l"/>
                <a:tab pos="1597025" algn="l"/>
                <a:tab pos="2052638" algn="l"/>
              </a:tabLst>
            </a:pPr>
            <a:r>
              <a:rPr lang="en-US" sz="2800" dirty="0">
                <a:latin typeface="Comic Sans MS" pitchFamily="66" charset="0"/>
              </a:rPr>
              <a:t>  </a:t>
            </a:r>
            <a:r>
              <a:rPr lang="en-US" sz="2800" dirty="0" smtClean="0">
                <a:latin typeface="Comic Sans MS" pitchFamily="66" charset="0"/>
              </a:rPr>
              <a:t> Acceptance </a:t>
            </a:r>
            <a:r>
              <a:rPr lang="en-US" sz="2800" dirty="0">
                <a:latin typeface="Comic Sans MS" pitchFamily="66" charset="0"/>
              </a:rPr>
              <a:t>of </a:t>
            </a:r>
            <a:r>
              <a:rPr lang="en-US" sz="2800" dirty="0" smtClean="0">
                <a:latin typeface="Comic Sans MS" pitchFamily="66" charset="0"/>
              </a:rPr>
              <a:t>Deliverables</a:t>
            </a:r>
          </a:p>
          <a:p>
            <a:pPr lvl="2">
              <a:spcBef>
                <a:spcPct val="10000"/>
              </a:spcBef>
              <a:spcAft>
                <a:spcPct val="10000"/>
              </a:spcAft>
              <a:buFont typeface="Wingdings" pitchFamily="2" charset="2"/>
              <a:buChar char="§"/>
              <a:tabLst>
                <a:tab pos="455613" algn="l"/>
                <a:tab pos="804863" algn="l"/>
                <a:tab pos="1139825" algn="l"/>
                <a:tab pos="1597025" algn="l"/>
                <a:tab pos="2052638" algn="l"/>
              </a:tabLst>
            </a:pPr>
            <a:r>
              <a:rPr lang="en-US" sz="2800" dirty="0">
                <a:latin typeface="Comic Sans MS" pitchFamily="66" charset="0"/>
              </a:rPr>
              <a:t> </a:t>
            </a:r>
            <a:r>
              <a:rPr lang="en-US" sz="2800" dirty="0" smtClean="0">
                <a:latin typeface="Comic Sans MS" pitchFamily="66" charset="0"/>
              </a:rPr>
              <a:t>  Invention Report</a:t>
            </a:r>
          </a:p>
          <a:p>
            <a:pPr lvl="2">
              <a:spcBef>
                <a:spcPct val="10000"/>
              </a:spcBef>
              <a:spcAft>
                <a:spcPct val="10000"/>
              </a:spcAft>
              <a:buFont typeface="Wingdings" pitchFamily="2" charset="2"/>
              <a:buChar char="§"/>
              <a:tabLst>
                <a:tab pos="455613" algn="l"/>
                <a:tab pos="804863" algn="l"/>
                <a:tab pos="1139825" algn="l"/>
                <a:tab pos="1597025" algn="l"/>
                <a:tab pos="2052638" algn="l"/>
              </a:tabLst>
            </a:pPr>
            <a:r>
              <a:rPr lang="en-US" sz="2800" dirty="0" smtClean="0">
                <a:latin typeface="Comic Sans MS" pitchFamily="66" charset="0"/>
              </a:rPr>
              <a:t>   Encumbered Expenses</a:t>
            </a:r>
          </a:p>
          <a:p>
            <a:pPr lvl="2">
              <a:spcBef>
                <a:spcPct val="10000"/>
              </a:spcBef>
              <a:spcAft>
                <a:spcPct val="10000"/>
              </a:spcAft>
              <a:buFont typeface="Wingdings" pitchFamily="2" charset="2"/>
              <a:buChar char="§"/>
              <a:tabLst>
                <a:tab pos="455613" algn="l"/>
                <a:tab pos="804863" algn="l"/>
                <a:tab pos="1139825" algn="l"/>
                <a:tab pos="1597025" algn="l"/>
                <a:tab pos="2052638" algn="l"/>
              </a:tabLst>
            </a:pPr>
            <a:r>
              <a:rPr lang="en-US" sz="2800" dirty="0" smtClean="0">
                <a:latin typeface="Comic Sans MS" pitchFamily="66" charset="0"/>
              </a:rPr>
              <a:t>   Equipment Disposition (return?)</a:t>
            </a:r>
          </a:p>
        </p:txBody>
      </p:sp>
    </p:spTree>
    <p:extLst>
      <p:ext uri="{BB962C8B-B14F-4D97-AF65-F5344CB8AC3E}">
        <p14:creationId xmlns:p14="http://schemas.microsoft.com/office/powerpoint/2010/main" val="284114737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228600" y="3822918"/>
            <a:ext cx="8686800" cy="2092881"/>
          </a:xfrm>
          <a:prstGeom prst="rect">
            <a:avLst/>
          </a:prstGeom>
          <a:solidFill>
            <a:srgbClr val="FFFF66"/>
          </a:solidFill>
          <a:ln w="28575"/>
          <a:effectLst>
            <a:glow rad="228600">
              <a:schemeClr val="accent4">
                <a:satMod val="175000"/>
                <a:alpha val="40000"/>
              </a:schemeClr>
            </a:glow>
          </a:effectLst>
        </p:spPr>
        <p:style>
          <a:lnRef idx="2">
            <a:schemeClr val="dk1"/>
          </a:lnRef>
          <a:fillRef idx="1">
            <a:schemeClr val="lt1"/>
          </a:fillRef>
          <a:effectRef idx="0">
            <a:schemeClr val="dk1"/>
          </a:effectRef>
          <a:fontRef idx="minor">
            <a:schemeClr val="dk1"/>
          </a:fontRef>
        </p:style>
        <p:txBody>
          <a:bodyPr wrap="square">
            <a:spAutoFit/>
          </a:bodyPr>
          <a:lstStyle/>
          <a:p>
            <a:pPr algn="ctr">
              <a:defRPr/>
            </a:pPr>
            <a:r>
              <a:rPr lang="en-US" sz="2600" dirty="0" smtClean="0">
                <a:solidFill>
                  <a:schemeClr val="tx1"/>
                </a:solidFill>
                <a:latin typeface="Comic Sans MS" pitchFamily="66" charset="0"/>
              </a:rPr>
              <a:t>All expenses </a:t>
            </a:r>
            <a:r>
              <a:rPr lang="en-US" sz="2600" dirty="0">
                <a:solidFill>
                  <a:schemeClr val="tx1"/>
                </a:solidFill>
                <a:latin typeface="Comic Sans MS" pitchFamily="66" charset="0"/>
              </a:rPr>
              <a:t>pertaining to formal cost </a:t>
            </a:r>
            <a:r>
              <a:rPr lang="en-US" sz="2600" dirty="0" smtClean="0">
                <a:solidFill>
                  <a:schemeClr val="tx1"/>
                </a:solidFill>
                <a:latin typeface="Comic Sans MS" pitchFamily="66" charset="0"/>
              </a:rPr>
              <a:t>share </a:t>
            </a:r>
            <a:r>
              <a:rPr lang="en-US" sz="2600" dirty="0">
                <a:solidFill>
                  <a:schemeClr val="tx1"/>
                </a:solidFill>
                <a:latin typeface="Comic Sans MS" pitchFamily="66" charset="0"/>
              </a:rPr>
              <a:t>shall be accounted for in a manner that permits </a:t>
            </a:r>
            <a:r>
              <a:rPr lang="en-US" sz="2600" dirty="0" smtClean="0">
                <a:solidFill>
                  <a:schemeClr val="tx1"/>
                </a:solidFill>
                <a:latin typeface="Comic Sans MS" pitchFamily="66" charset="0"/>
              </a:rPr>
              <a:t>identification with the </a:t>
            </a:r>
            <a:r>
              <a:rPr lang="en-US" sz="2600" dirty="0">
                <a:solidFill>
                  <a:schemeClr val="tx1"/>
                </a:solidFill>
                <a:latin typeface="Comic Sans MS" pitchFamily="66" charset="0"/>
              </a:rPr>
              <a:t>sponsored project to which it </a:t>
            </a:r>
            <a:r>
              <a:rPr lang="en-US" sz="2600" dirty="0" smtClean="0">
                <a:solidFill>
                  <a:schemeClr val="tx1"/>
                </a:solidFill>
                <a:latin typeface="Comic Sans MS" pitchFamily="66" charset="0"/>
              </a:rPr>
              <a:t>pertains.  This will allow for proper reporting of the cost share expenses to the agency.  </a:t>
            </a:r>
            <a:endParaRPr lang="en-US" sz="2600" dirty="0">
              <a:solidFill>
                <a:schemeClr val="tx1"/>
              </a:solidFill>
              <a:latin typeface="Comic Sans MS" pitchFamily="66" charset="0"/>
            </a:endParaRPr>
          </a:p>
        </p:txBody>
      </p:sp>
      <p:sp>
        <p:nvSpPr>
          <p:cNvPr id="2" name="Rectangle 1"/>
          <p:cNvSpPr/>
          <p:nvPr/>
        </p:nvSpPr>
        <p:spPr>
          <a:xfrm>
            <a:off x="0" y="990600"/>
            <a:ext cx="9144000" cy="2385268"/>
          </a:xfrm>
          <a:prstGeom prst="rect">
            <a:avLst/>
          </a:prstGeom>
        </p:spPr>
        <p:txBody>
          <a:bodyPr wrap="square">
            <a:spAutoFit/>
          </a:bodyPr>
          <a:lstStyle/>
          <a:p>
            <a:pPr marL="520700" lvl="1" indent="-342900" algn="ctr">
              <a:spcBef>
                <a:spcPct val="10000"/>
              </a:spcBef>
              <a:spcAft>
                <a:spcPct val="10000"/>
              </a:spcAft>
              <a:tabLst>
                <a:tab pos="342900" algn="l"/>
                <a:tab pos="406400" algn="l"/>
                <a:tab pos="1139825" algn="l"/>
                <a:tab pos="1597025" algn="l"/>
                <a:tab pos="2052638" algn="l"/>
              </a:tabLst>
            </a:pPr>
            <a:r>
              <a:rPr lang="en-US" sz="3000" dirty="0">
                <a:latin typeface="Comic Sans MS" pitchFamily="66" charset="0"/>
              </a:rPr>
              <a:t>“…that portion of a project’s costs not borne by the federal government </a:t>
            </a:r>
            <a:r>
              <a:rPr lang="en-US" sz="3000" dirty="0" smtClean="0">
                <a:latin typeface="Comic Sans MS" pitchFamily="66" charset="0"/>
              </a:rPr>
              <a:t>– it may </a:t>
            </a:r>
            <a:r>
              <a:rPr lang="en-US" sz="3000" dirty="0">
                <a:latin typeface="Comic Sans MS" pitchFamily="66" charset="0"/>
              </a:rPr>
              <a:t>include cash and/or third party in-kind</a:t>
            </a:r>
            <a:r>
              <a:rPr lang="en-US" sz="3000" dirty="0" smtClean="0">
                <a:latin typeface="Comic Sans MS" pitchFamily="66" charset="0"/>
              </a:rPr>
              <a:t>.”</a:t>
            </a:r>
          </a:p>
          <a:p>
            <a:pPr marL="635000" lvl="1" indent="-457200">
              <a:spcBef>
                <a:spcPts val="0"/>
              </a:spcBef>
              <a:spcAft>
                <a:spcPts val="0"/>
              </a:spcAft>
              <a:buClr>
                <a:schemeClr val="bg1">
                  <a:lumMod val="25000"/>
                </a:schemeClr>
              </a:buClr>
              <a:buFont typeface="Wingdings" pitchFamily="2" charset="2"/>
              <a:buChar char="v"/>
              <a:tabLst>
                <a:tab pos="342900" algn="l"/>
                <a:tab pos="406400" algn="l"/>
                <a:tab pos="1139825" algn="l"/>
                <a:tab pos="1597025" algn="l"/>
                <a:tab pos="2052638" algn="l"/>
              </a:tabLst>
            </a:pPr>
            <a:r>
              <a:rPr lang="en-US" sz="2800" b="1" dirty="0" smtClean="0">
                <a:solidFill>
                  <a:schemeClr val="bg1">
                    <a:lumMod val="25000"/>
                  </a:schemeClr>
                </a:solidFill>
                <a:latin typeface="Comic Sans MS" pitchFamily="66" charset="0"/>
                <a:cs typeface="Times New Roman" pitchFamily="18" charset="0"/>
              </a:rPr>
              <a:t> Mandatory Cost Share </a:t>
            </a:r>
            <a:r>
              <a:rPr lang="en-US" sz="2800" dirty="0" smtClean="0">
                <a:solidFill>
                  <a:schemeClr val="bg1">
                    <a:lumMod val="25000"/>
                  </a:schemeClr>
                </a:solidFill>
                <a:latin typeface="Comic Sans MS" pitchFamily="66" charset="0"/>
                <a:cs typeface="Times New Roman" pitchFamily="18" charset="0"/>
              </a:rPr>
              <a:t>- Required </a:t>
            </a:r>
            <a:r>
              <a:rPr lang="en-US" sz="2800" dirty="0">
                <a:solidFill>
                  <a:schemeClr val="bg1">
                    <a:lumMod val="25000"/>
                  </a:schemeClr>
                </a:solidFill>
                <a:latin typeface="Comic Sans MS" pitchFamily="66" charset="0"/>
                <a:cs typeface="Times New Roman" pitchFamily="18" charset="0"/>
              </a:rPr>
              <a:t>as </a:t>
            </a:r>
            <a:r>
              <a:rPr lang="en-US" sz="2800" dirty="0" smtClean="0">
                <a:solidFill>
                  <a:schemeClr val="bg1">
                    <a:lumMod val="25000"/>
                  </a:schemeClr>
                </a:solidFill>
                <a:latin typeface="Comic Sans MS" pitchFamily="66" charset="0"/>
                <a:cs typeface="Times New Roman" pitchFamily="18" charset="0"/>
              </a:rPr>
              <a:t>a</a:t>
            </a:r>
          </a:p>
          <a:p>
            <a:pPr marL="177800" lvl="1">
              <a:spcBef>
                <a:spcPts val="0"/>
              </a:spcBef>
              <a:spcAft>
                <a:spcPts val="0"/>
              </a:spcAft>
              <a:buClr>
                <a:schemeClr val="bg1">
                  <a:lumMod val="25000"/>
                </a:schemeClr>
              </a:buClr>
              <a:tabLst>
                <a:tab pos="342900" algn="l"/>
                <a:tab pos="406400" algn="l"/>
                <a:tab pos="1139825" algn="l"/>
                <a:tab pos="1597025" algn="l"/>
                <a:tab pos="2052638" algn="l"/>
              </a:tabLst>
            </a:pPr>
            <a:r>
              <a:rPr lang="en-US" sz="2800" dirty="0">
                <a:solidFill>
                  <a:schemeClr val="bg1">
                    <a:lumMod val="25000"/>
                  </a:schemeClr>
                </a:solidFill>
                <a:latin typeface="Comic Sans MS" pitchFamily="66" charset="0"/>
                <a:cs typeface="Times New Roman" pitchFamily="18" charset="0"/>
              </a:rPr>
              <a:t> </a:t>
            </a:r>
            <a:r>
              <a:rPr lang="en-US" sz="2800" dirty="0" smtClean="0">
                <a:solidFill>
                  <a:schemeClr val="bg1">
                    <a:lumMod val="25000"/>
                  </a:schemeClr>
                </a:solidFill>
                <a:latin typeface="Comic Sans MS" pitchFamily="66" charset="0"/>
                <a:cs typeface="Times New Roman" pitchFamily="18" charset="0"/>
              </a:rPr>
              <a:t>     condition of award</a:t>
            </a:r>
            <a:r>
              <a:rPr lang="en-US" sz="2800" dirty="0">
                <a:solidFill>
                  <a:schemeClr val="bg1">
                    <a:lumMod val="25000"/>
                  </a:schemeClr>
                </a:solidFill>
                <a:latin typeface="Comic Sans MS" pitchFamily="66" charset="0"/>
                <a:cs typeface="Times New Roman" pitchFamily="18" charset="0"/>
              </a:rPr>
              <a:t>.</a:t>
            </a:r>
          </a:p>
        </p:txBody>
      </p:sp>
      <p:sp>
        <p:nvSpPr>
          <p:cNvPr id="7" name="Text Box 2"/>
          <p:cNvSpPr txBox="1">
            <a:spLocks noChangeArrowheads="1"/>
          </p:cNvSpPr>
          <p:nvPr/>
        </p:nvSpPr>
        <p:spPr bwMode="auto">
          <a:xfrm>
            <a:off x="228600" y="206514"/>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000" dirty="0" smtClean="0">
                <a:solidFill>
                  <a:srgbClr val="FFFFFF"/>
                </a:solidFill>
                <a:latin typeface="Comic Sans MS" pitchFamily="66" charset="0"/>
              </a:rPr>
              <a:t>Cost Share</a:t>
            </a:r>
            <a:endParaRPr lang="en-US" sz="4000" dirty="0">
              <a:solidFill>
                <a:srgbClr val="FFFFFF"/>
              </a:solidFill>
              <a:latin typeface="Comic Sans MS" pitchFamily="66" charset="0"/>
            </a:endParaRPr>
          </a:p>
        </p:txBody>
      </p:sp>
    </p:spTree>
    <p:extLst>
      <p:ext uri="{BB962C8B-B14F-4D97-AF65-F5344CB8AC3E}">
        <p14:creationId xmlns:p14="http://schemas.microsoft.com/office/powerpoint/2010/main" val="137520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500" fill="hold"/>
                                        <p:tgtEl>
                                          <p:spTgt spid="14"/>
                                        </p:tgtEl>
                                        <p:attrNameLst>
                                          <p:attrName>ppt_w</p:attrName>
                                        </p:attrNameLst>
                                      </p:cBhvr>
                                      <p:tavLst>
                                        <p:tav tm="0">
                                          <p:val>
                                            <p:fltVal val="0"/>
                                          </p:val>
                                        </p:tav>
                                        <p:tav tm="100000">
                                          <p:val>
                                            <p:strVal val="#ppt_w"/>
                                          </p:val>
                                        </p:tav>
                                      </p:tavLst>
                                    </p:anim>
                                    <p:anim calcmode="lin" valueType="num">
                                      <p:cBhvr>
                                        <p:cTn id="14" dur="500" fill="hold"/>
                                        <p:tgtEl>
                                          <p:spTgt spid="14"/>
                                        </p:tgtEl>
                                        <p:attrNameLst>
                                          <p:attrName>ppt_h</p:attrName>
                                        </p:attrNameLst>
                                      </p:cBhvr>
                                      <p:tavLst>
                                        <p:tav tm="0">
                                          <p:val>
                                            <p:fltVal val="0"/>
                                          </p:val>
                                        </p:tav>
                                        <p:tav tm="100000">
                                          <p:val>
                                            <p:strVal val="#ppt_h"/>
                                          </p:val>
                                        </p:tav>
                                      </p:tavLst>
                                    </p:anim>
                                    <p:animEffect transition="in" filter="fade">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304800" y="4038600"/>
            <a:ext cx="8686800" cy="1292662"/>
          </a:xfrm>
          <a:prstGeom prst="rect">
            <a:avLst/>
          </a:prstGeom>
          <a:solidFill>
            <a:srgbClr val="FFFF66"/>
          </a:solidFill>
          <a:ln w="28575"/>
          <a:effectLst>
            <a:glow rad="228600">
              <a:schemeClr val="accent4">
                <a:satMod val="175000"/>
                <a:alpha val="40000"/>
              </a:schemeClr>
            </a:glow>
          </a:effectLst>
        </p:spPr>
        <p:style>
          <a:lnRef idx="2">
            <a:schemeClr val="dk1"/>
          </a:lnRef>
          <a:fillRef idx="1">
            <a:schemeClr val="lt1"/>
          </a:fillRef>
          <a:effectRef idx="0">
            <a:schemeClr val="dk1"/>
          </a:effectRef>
          <a:fontRef idx="minor">
            <a:schemeClr val="dk1"/>
          </a:fontRef>
        </p:style>
        <p:txBody>
          <a:bodyPr wrap="square">
            <a:spAutoFit/>
          </a:bodyPr>
          <a:lstStyle/>
          <a:p>
            <a:pPr marL="455613" indent="-455613" algn="ctr">
              <a:tabLst>
                <a:tab pos="804863" algn="l"/>
              </a:tabLst>
              <a:defRPr/>
            </a:pPr>
            <a:r>
              <a:rPr lang="en-US" sz="2600" dirty="0" smtClean="0">
                <a:solidFill>
                  <a:schemeClr val="tx1"/>
                </a:solidFill>
                <a:latin typeface="Comic Sans MS" pitchFamily="66" charset="0"/>
              </a:rPr>
              <a:t>Voluntary Cost Share in a proposal becomes a requirement of the award!  Therefore, the same documentation requirements apply! </a:t>
            </a:r>
            <a:endParaRPr lang="en-US" sz="2600" dirty="0">
              <a:solidFill>
                <a:schemeClr val="tx1"/>
              </a:solidFill>
              <a:latin typeface="Comic Sans MS" pitchFamily="66" charset="0"/>
            </a:endParaRPr>
          </a:p>
        </p:txBody>
      </p:sp>
      <p:sp>
        <p:nvSpPr>
          <p:cNvPr id="2" name="Rectangle 1"/>
          <p:cNvSpPr/>
          <p:nvPr/>
        </p:nvSpPr>
        <p:spPr>
          <a:xfrm>
            <a:off x="0" y="990600"/>
            <a:ext cx="9144000" cy="2905411"/>
          </a:xfrm>
          <a:prstGeom prst="rect">
            <a:avLst/>
          </a:prstGeom>
        </p:spPr>
        <p:txBody>
          <a:bodyPr wrap="square">
            <a:spAutoFit/>
          </a:bodyPr>
          <a:lstStyle/>
          <a:p>
            <a:pPr marL="520700" lvl="1" indent="-342900" algn="ctr">
              <a:spcBef>
                <a:spcPct val="10000"/>
              </a:spcBef>
              <a:spcAft>
                <a:spcPts val="0"/>
              </a:spcAft>
              <a:tabLst>
                <a:tab pos="342900" algn="l"/>
                <a:tab pos="406400" algn="l"/>
                <a:tab pos="1139825" algn="l"/>
                <a:tab pos="1597025" algn="l"/>
                <a:tab pos="2052638" algn="l"/>
              </a:tabLst>
            </a:pPr>
            <a:r>
              <a:rPr lang="en-US" sz="3000" dirty="0">
                <a:latin typeface="Comic Sans MS" pitchFamily="66" charset="0"/>
              </a:rPr>
              <a:t>“…that portion of a project’s costs not borne by the federal government </a:t>
            </a:r>
            <a:r>
              <a:rPr lang="en-US" sz="3000" dirty="0" smtClean="0">
                <a:latin typeface="Comic Sans MS" pitchFamily="66" charset="0"/>
              </a:rPr>
              <a:t>– it may </a:t>
            </a:r>
            <a:r>
              <a:rPr lang="en-US" sz="3000" dirty="0">
                <a:latin typeface="Comic Sans MS" pitchFamily="66" charset="0"/>
              </a:rPr>
              <a:t>include cash and/or third party in-kind</a:t>
            </a:r>
            <a:r>
              <a:rPr lang="en-US" sz="3000" dirty="0" smtClean="0">
                <a:latin typeface="Comic Sans MS" pitchFamily="66" charset="0"/>
              </a:rPr>
              <a:t>.”</a:t>
            </a:r>
          </a:p>
          <a:p>
            <a:pPr marL="520700" lvl="1" indent="-342900" algn="ctr">
              <a:spcBef>
                <a:spcPct val="10000"/>
              </a:spcBef>
              <a:spcAft>
                <a:spcPts val="0"/>
              </a:spcAft>
              <a:tabLst>
                <a:tab pos="342900" algn="l"/>
                <a:tab pos="406400" algn="l"/>
                <a:tab pos="1139825" algn="l"/>
                <a:tab pos="1597025" algn="l"/>
                <a:tab pos="2052638" algn="l"/>
              </a:tabLst>
            </a:pPr>
            <a:endParaRPr lang="en-US" sz="400" dirty="0">
              <a:latin typeface="Comic Sans MS" pitchFamily="66" charset="0"/>
            </a:endParaRPr>
          </a:p>
          <a:p>
            <a:pPr marL="635000" lvl="1" indent="-457200">
              <a:spcBef>
                <a:spcPts val="0"/>
              </a:spcBef>
              <a:spcAft>
                <a:spcPts val="0"/>
              </a:spcAft>
              <a:buClr>
                <a:schemeClr val="bg1">
                  <a:lumMod val="25000"/>
                </a:schemeClr>
              </a:buClr>
              <a:buFont typeface="Wingdings" pitchFamily="2" charset="2"/>
              <a:buChar char="v"/>
              <a:tabLst>
                <a:tab pos="342900" algn="l"/>
                <a:tab pos="406400" algn="l"/>
                <a:tab pos="1139825" algn="l"/>
                <a:tab pos="1597025" algn="l"/>
                <a:tab pos="2052638" algn="l"/>
              </a:tabLst>
            </a:pPr>
            <a:r>
              <a:rPr lang="en-US" sz="2800" b="1" dirty="0" smtClean="0">
                <a:latin typeface="Comic Sans MS" pitchFamily="66" charset="0"/>
                <a:cs typeface="Times New Roman" pitchFamily="18" charset="0"/>
              </a:rPr>
              <a:t> </a:t>
            </a:r>
            <a:r>
              <a:rPr lang="en-US" sz="2800" b="1" dirty="0" smtClean="0">
                <a:solidFill>
                  <a:schemeClr val="bg1">
                    <a:lumMod val="25000"/>
                  </a:schemeClr>
                </a:solidFill>
                <a:latin typeface="Comic Sans MS" pitchFamily="66" charset="0"/>
                <a:cs typeface="Times New Roman" pitchFamily="18" charset="0"/>
              </a:rPr>
              <a:t>Voluntary Cost Share -</a:t>
            </a:r>
            <a:r>
              <a:rPr lang="en-US" sz="2800" dirty="0" smtClean="0">
                <a:solidFill>
                  <a:schemeClr val="bg1">
                    <a:lumMod val="25000"/>
                  </a:schemeClr>
                </a:solidFill>
                <a:latin typeface="Comic Sans MS" pitchFamily="66" charset="0"/>
                <a:cs typeface="Times New Roman" pitchFamily="18" charset="0"/>
              </a:rPr>
              <a:t> Offered in </a:t>
            </a:r>
            <a:r>
              <a:rPr lang="en-US" sz="2800" dirty="0">
                <a:solidFill>
                  <a:schemeClr val="bg1">
                    <a:lumMod val="25000"/>
                  </a:schemeClr>
                </a:solidFill>
                <a:latin typeface="Comic Sans MS" pitchFamily="66" charset="0"/>
                <a:cs typeface="Times New Roman" pitchFamily="18" charset="0"/>
              </a:rPr>
              <a:t>excess </a:t>
            </a:r>
            <a:r>
              <a:rPr lang="en-US" sz="2800" dirty="0" smtClean="0">
                <a:solidFill>
                  <a:schemeClr val="bg1">
                    <a:lumMod val="25000"/>
                  </a:schemeClr>
                </a:solidFill>
                <a:latin typeface="Comic Sans MS" pitchFamily="66" charset="0"/>
                <a:cs typeface="Times New Roman" pitchFamily="18" charset="0"/>
              </a:rPr>
              <a:t>of</a:t>
            </a:r>
          </a:p>
          <a:p>
            <a:pPr marL="177800" lvl="1">
              <a:spcBef>
                <a:spcPts val="0"/>
              </a:spcBef>
              <a:spcAft>
                <a:spcPts val="0"/>
              </a:spcAft>
              <a:buClr>
                <a:srgbClr val="C00000"/>
              </a:buClr>
              <a:tabLst>
                <a:tab pos="342900" algn="l"/>
                <a:tab pos="406400" algn="l"/>
                <a:tab pos="1139825" algn="l"/>
                <a:tab pos="1597025" algn="l"/>
                <a:tab pos="2052638" algn="l"/>
              </a:tabLst>
            </a:pPr>
            <a:r>
              <a:rPr lang="en-US" sz="2800" dirty="0">
                <a:solidFill>
                  <a:schemeClr val="bg1">
                    <a:lumMod val="25000"/>
                  </a:schemeClr>
                </a:solidFill>
                <a:latin typeface="Comic Sans MS" pitchFamily="66" charset="0"/>
                <a:cs typeface="Times New Roman" pitchFamily="18" charset="0"/>
              </a:rPr>
              <a:t> </a:t>
            </a:r>
            <a:r>
              <a:rPr lang="en-US" sz="2800" dirty="0" smtClean="0">
                <a:solidFill>
                  <a:schemeClr val="bg1">
                    <a:lumMod val="25000"/>
                  </a:schemeClr>
                </a:solidFill>
                <a:latin typeface="Comic Sans MS" pitchFamily="66" charset="0"/>
                <a:cs typeface="Times New Roman" pitchFamily="18" charset="0"/>
              </a:rPr>
              <a:t>     the mandatory requirement or when </a:t>
            </a:r>
            <a:r>
              <a:rPr lang="en-US" sz="2800" dirty="0">
                <a:solidFill>
                  <a:schemeClr val="bg1">
                    <a:lumMod val="25000"/>
                  </a:schemeClr>
                </a:solidFill>
                <a:latin typeface="Comic Sans MS" pitchFamily="66" charset="0"/>
                <a:cs typeface="Times New Roman" pitchFamily="18" charset="0"/>
              </a:rPr>
              <a:t>not a </a:t>
            </a:r>
            <a:r>
              <a:rPr lang="en-US" sz="2800" dirty="0" smtClean="0">
                <a:solidFill>
                  <a:schemeClr val="bg1">
                    <a:lumMod val="25000"/>
                  </a:schemeClr>
                </a:solidFill>
                <a:latin typeface="Comic Sans MS" pitchFamily="66" charset="0"/>
                <a:cs typeface="Times New Roman" pitchFamily="18" charset="0"/>
              </a:rPr>
              <a:t>stated 		    condition </a:t>
            </a:r>
            <a:r>
              <a:rPr lang="en-US" sz="2800" dirty="0">
                <a:solidFill>
                  <a:schemeClr val="bg1">
                    <a:lumMod val="25000"/>
                  </a:schemeClr>
                </a:solidFill>
                <a:latin typeface="Comic Sans MS" pitchFamily="66" charset="0"/>
                <a:cs typeface="Times New Roman" pitchFamily="18" charset="0"/>
              </a:rPr>
              <a:t>of </a:t>
            </a:r>
            <a:r>
              <a:rPr lang="en-US" sz="2800" dirty="0" smtClean="0">
                <a:solidFill>
                  <a:schemeClr val="bg1">
                    <a:lumMod val="25000"/>
                  </a:schemeClr>
                </a:solidFill>
                <a:latin typeface="Comic Sans MS" pitchFamily="66" charset="0"/>
                <a:cs typeface="Times New Roman" pitchFamily="18" charset="0"/>
              </a:rPr>
              <a:t>the award.</a:t>
            </a:r>
            <a:endParaRPr lang="en-US" sz="2800" dirty="0">
              <a:solidFill>
                <a:schemeClr val="bg1">
                  <a:lumMod val="25000"/>
                </a:schemeClr>
              </a:solidFill>
              <a:latin typeface="Comic Sans MS" pitchFamily="66" charset="0"/>
              <a:cs typeface="Times New Roman" pitchFamily="18" charset="0"/>
            </a:endParaRPr>
          </a:p>
        </p:txBody>
      </p:sp>
      <p:sp>
        <p:nvSpPr>
          <p:cNvPr id="7" name="Text Box 2"/>
          <p:cNvSpPr txBox="1">
            <a:spLocks noChangeArrowheads="1"/>
          </p:cNvSpPr>
          <p:nvPr/>
        </p:nvSpPr>
        <p:spPr bwMode="auto">
          <a:xfrm>
            <a:off x="228600" y="206514"/>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000" dirty="0" smtClean="0">
                <a:solidFill>
                  <a:srgbClr val="FFFFFF"/>
                </a:solidFill>
                <a:latin typeface="Comic Sans MS" pitchFamily="66" charset="0"/>
              </a:rPr>
              <a:t>Cost Share</a:t>
            </a:r>
            <a:endParaRPr lang="en-US" sz="4000" dirty="0">
              <a:solidFill>
                <a:srgbClr val="FFFFFF"/>
              </a:solidFill>
              <a:latin typeface="Comic Sans MS" pitchFamily="66" charset="0"/>
            </a:endParaRPr>
          </a:p>
        </p:txBody>
      </p:sp>
    </p:spTree>
    <p:extLst>
      <p:ext uri="{BB962C8B-B14F-4D97-AF65-F5344CB8AC3E}">
        <p14:creationId xmlns:p14="http://schemas.microsoft.com/office/powerpoint/2010/main" val="707411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304800" y="4038600"/>
            <a:ext cx="8686800" cy="2092881"/>
          </a:xfrm>
          <a:prstGeom prst="rect">
            <a:avLst/>
          </a:prstGeom>
          <a:solidFill>
            <a:srgbClr val="FFFF66"/>
          </a:solidFill>
          <a:ln w="28575"/>
          <a:effectLst>
            <a:glow rad="228600">
              <a:schemeClr val="accent4">
                <a:satMod val="175000"/>
                <a:alpha val="40000"/>
              </a:schemeClr>
            </a:glow>
          </a:effectLst>
        </p:spPr>
        <p:style>
          <a:lnRef idx="2">
            <a:schemeClr val="dk1"/>
          </a:lnRef>
          <a:fillRef idx="1">
            <a:schemeClr val="lt1"/>
          </a:fillRef>
          <a:effectRef idx="0">
            <a:schemeClr val="dk1"/>
          </a:effectRef>
          <a:fontRef idx="minor">
            <a:schemeClr val="dk1"/>
          </a:fontRef>
        </p:style>
        <p:txBody>
          <a:bodyPr wrap="square">
            <a:spAutoFit/>
          </a:bodyPr>
          <a:lstStyle/>
          <a:p>
            <a:pPr marL="455613" indent="-455613" algn="ctr">
              <a:tabLst>
                <a:tab pos="804863" algn="l"/>
              </a:tabLst>
              <a:defRPr/>
            </a:pPr>
            <a:r>
              <a:rPr lang="en-US" sz="2600" dirty="0" smtClean="0">
                <a:solidFill>
                  <a:schemeClr val="tx1"/>
                </a:solidFill>
                <a:latin typeface="Comic Sans MS" pitchFamily="66" charset="0"/>
              </a:rPr>
              <a:t>Expenses that are non-allowable for reimbursement due to restrictions in federal </a:t>
            </a:r>
            <a:r>
              <a:rPr lang="en-US" sz="2600" dirty="0">
                <a:solidFill>
                  <a:schemeClr val="tx1"/>
                </a:solidFill>
                <a:latin typeface="Comic Sans MS" pitchFamily="66" charset="0"/>
              </a:rPr>
              <a:t>law </a:t>
            </a:r>
            <a:r>
              <a:rPr lang="en-US" sz="2600" dirty="0" smtClean="0">
                <a:solidFill>
                  <a:schemeClr val="tx1"/>
                </a:solidFill>
                <a:latin typeface="Comic Sans MS" pitchFamily="66" charset="0"/>
              </a:rPr>
              <a:t>or regulation, e.g., NIH </a:t>
            </a:r>
            <a:r>
              <a:rPr lang="en-US" sz="2600" dirty="0">
                <a:solidFill>
                  <a:schemeClr val="tx1"/>
                </a:solidFill>
                <a:latin typeface="Comic Sans MS" pitchFamily="66" charset="0"/>
              </a:rPr>
              <a:t>salary </a:t>
            </a:r>
            <a:r>
              <a:rPr lang="en-US" sz="2600" dirty="0" smtClean="0">
                <a:solidFill>
                  <a:schemeClr val="tx1"/>
                </a:solidFill>
                <a:latin typeface="Comic Sans MS" pitchFamily="66" charset="0"/>
              </a:rPr>
              <a:t>caps, must also be </a:t>
            </a:r>
            <a:r>
              <a:rPr lang="en-US" sz="2600" dirty="0">
                <a:solidFill>
                  <a:schemeClr val="tx1"/>
                </a:solidFill>
                <a:latin typeface="Comic Sans MS" pitchFamily="66" charset="0"/>
              </a:rPr>
              <a:t>accounted for in a manner that permits identification </a:t>
            </a:r>
            <a:r>
              <a:rPr lang="en-US" sz="2600" dirty="0" smtClean="0">
                <a:solidFill>
                  <a:schemeClr val="tx1"/>
                </a:solidFill>
                <a:latin typeface="Comic Sans MS" pitchFamily="66" charset="0"/>
              </a:rPr>
              <a:t>and </a:t>
            </a:r>
            <a:r>
              <a:rPr lang="en-US" sz="2600" dirty="0">
                <a:solidFill>
                  <a:schemeClr val="tx1"/>
                </a:solidFill>
                <a:latin typeface="Comic Sans MS" pitchFamily="66" charset="0"/>
              </a:rPr>
              <a:t>reporting to the sponsored project to which it pertains</a:t>
            </a:r>
            <a:r>
              <a:rPr lang="en-US" sz="2600" dirty="0" smtClean="0">
                <a:solidFill>
                  <a:schemeClr val="tx1"/>
                </a:solidFill>
                <a:latin typeface="Comic Sans MS" pitchFamily="66" charset="0"/>
              </a:rPr>
              <a:t>. </a:t>
            </a:r>
            <a:endParaRPr lang="en-US" sz="2600" dirty="0">
              <a:solidFill>
                <a:schemeClr val="tx1"/>
              </a:solidFill>
              <a:latin typeface="Comic Sans MS" pitchFamily="66" charset="0"/>
            </a:endParaRPr>
          </a:p>
        </p:txBody>
      </p:sp>
      <p:sp>
        <p:nvSpPr>
          <p:cNvPr id="2" name="Rectangle 1"/>
          <p:cNvSpPr/>
          <p:nvPr/>
        </p:nvSpPr>
        <p:spPr>
          <a:xfrm>
            <a:off x="0" y="990600"/>
            <a:ext cx="9144000" cy="2905411"/>
          </a:xfrm>
          <a:prstGeom prst="rect">
            <a:avLst/>
          </a:prstGeom>
        </p:spPr>
        <p:txBody>
          <a:bodyPr wrap="square">
            <a:spAutoFit/>
          </a:bodyPr>
          <a:lstStyle/>
          <a:p>
            <a:pPr marL="520700" lvl="1" indent="-342900" algn="ctr">
              <a:spcBef>
                <a:spcPct val="10000"/>
              </a:spcBef>
              <a:spcAft>
                <a:spcPts val="0"/>
              </a:spcAft>
              <a:tabLst>
                <a:tab pos="342900" algn="l"/>
                <a:tab pos="406400" algn="l"/>
                <a:tab pos="1139825" algn="l"/>
                <a:tab pos="1597025" algn="l"/>
                <a:tab pos="2052638" algn="l"/>
              </a:tabLst>
            </a:pPr>
            <a:r>
              <a:rPr lang="en-US" sz="3000" dirty="0">
                <a:latin typeface="Comic Sans MS" pitchFamily="66" charset="0"/>
              </a:rPr>
              <a:t>“…that portion of a project’s costs not borne by the federal government </a:t>
            </a:r>
            <a:r>
              <a:rPr lang="en-US" sz="3000" dirty="0" smtClean="0">
                <a:latin typeface="Comic Sans MS" pitchFamily="66" charset="0"/>
              </a:rPr>
              <a:t>– it may </a:t>
            </a:r>
            <a:r>
              <a:rPr lang="en-US" sz="3000" dirty="0">
                <a:latin typeface="Comic Sans MS" pitchFamily="66" charset="0"/>
              </a:rPr>
              <a:t>include cash and/or third party in-kind</a:t>
            </a:r>
            <a:r>
              <a:rPr lang="en-US" sz="3000" dirty="0" smtClean="0">
                <a:latin typeface="Comic Sans MS" pitchFamily="66" charset="0"/>
              </a:rPr>
              <a:t>.”</a:t>
            </a:r>
          </a:p>
          <a:p>
            <a:pPr marL="520700" lvl="1" indent="-342900" algn="ctr">
              <a:spcBef>
                <a:spcPct val="10000"/>
              </a:spcBef>
              <a:spcAft>
                <a:spcPts val="0"/>
              </a:spcAft>
              <a:tabLst>
                <a:tab pos="342900" algn="l"/>
                <a:tab pos="406400" algn="l"/>
                <a:tab pos="1139825" algn="l"/>
                <a:tab pos="1597025" algn="l"/>
                <a:tab pos="2052638" algn="l"/>
              </a:tabLst>
            </a:pPr>
            <a:endParaRPr lang="en-US" sz="400" dirty="0">
              <a:latin typeface="Comic Sans MS" pitchFamily="66" charset="0"/>
            </a:endParaRPr>
          </a:p>
          <a:p>
            <a:pPr marL="635000" lvl="1" indent="-457200">
              <a:spcBef>
                <a:spcPts val="0"/>
              </a:spcBef>
              <a:spcAft>
                <a:spcPts val="0"/>
              </a:spcAft>
              <a:buClr>
                <a:schemeClr val="bg1">
                  <a:lumMod val="25000"/>
                </a:schemeClr>
              </a:buClr>
              <a:buFont typeface="Wingdings" pitchFamily="2" charset="2"/>
              <a:buChar char="v"/>
              <a:tabLst>
                <a:tab pos="342900" algn="l"/>
                <a:tab pos="406400" algn="l"/>
                <a:tab pos="1139825" algn="l"/>
                <a:tab pos="1597025" algn="l"/>
                <a:tab pos="2052638" algn="l"/>
              </a:tabLst>
            </a:pPr>
            <a:r>
              <a:rPr lang="en-US" sz="2800" b="1" dirty="0" smtClean="0">
                <a:latin typeface="Comic Sans MS" pitchFamily="66" charset="0"/>
                <a:cs typeface="Times New Roman" pitchFamily="18" charset="0"/>
              </a:rPr>
              <a:t> </a:t>
            </a:r>
            <a:r>
              <a:rPr lang="en-US" sz="2800" b="1" dirty="0" smtClean="0">
                <a:solidFill>
                  <a:schemeClr val="bg1">
                    <a:lumMod val="25000"/>
                  </a:schemeClr>
                </a:solidFill>
                <a:latin typeface="Comic Sans MS" pitchFamily="66" charset="0"/>
                <a:cs typeface="Times New Roman" pitchFamily="18" charset="0"/>
              </a:rPr>
              <a:t>Voluntary Cost Share -</a:t>
            </a:r>
            <a:r>
              <a:rPr lang="en-US" sz="2800" dirty="0" smtClean="0">
                <a:solidFill>
                  <a:schemeClr val="bg1">
                    <a:lumMod val="25000"/>
                  </a:schemeClr>
                </a:solidFill>
                <a:latin typeface="Comic Sans MS" pitchFamily="66" charset="0"/>
                <a:cs typeface="Times New Roman" pitchFamily="18" charset="0"/>
              </a:rPr>
              <a:t> Offered in </a:t>
            </a:r>
            <a:r>
              <a:rPr lang="en-US" sz="2800" dirty="0">
                <a:solidFill>
                  <a:schemeClr val="bg1">
                    <a:lumMod val="25000"/>
                  </a:schemeClr>
                </a:solidFill>
                <a:latin typeface="Comic Sans MS" pitchFamily="66" charset="0"/>
                <a:cs typeface="Times New Roman" pitchFamily="18" charset="0"/>
              </a:rPr>
              <a:t>excess </a:t>
            </a:r>
            <a:r>
              <a:rPr lang="en-US" sz="2800" dirty="0" smtClean="0">
                <a:solidFill>
                  <a:schemeClr val="bg1">
                    <a:lumMod val="25000"/>
                  </a:schemeClr>
                </a:solidFill>
                <a:latin typeface="Comic Sans MS" pitchFamily="66" charset="0"/>
                <a:cs typeface="Times New Roman" pitchFamily="18" charset="0"/>
              </a:rPr>
              <a:t>of</a:t>
            </a:r>
          </a:p>
          <a:p>
            <a:pPr marL="177800" lvl="1">
              <a:spcBef>
                <a:spcPts val="0"/>
              </a:spcBef>
              <a:spcAft>
                <a:spcPts val="0"/>
              </a:spcAft>
              <a:buClr>
                <a:srgbClr val="C00000"/>
              </a:buClr>
              <a:tabLst>
                <a:tab pos="342900" algn="l"/>
                <a:tab pos="406400" algn="l"/>
                <a:tab pos="1139825" algn="l"/>
                <a:tab pos="1597025" algn="l"/>
                <a:tab pos="2052638" algn="l"/>
              </a:tabLst>
            </a:pPr>
            <a:r>
              <a:rPr lang="en-US" sz="2800" dirty="0">
                <a:solidFill>
                  <a:schemeClr val="bg1">
                    <a:lumMod val="25000"/>
                  </a:schemeClr>
                </a:solidFill>
                <a:latin typeface="Comic Sans MS" pitchFamily="66" charset="0"/>
                <a:cs typeface="Times New Roman" pitchFamily="18" charset="0"/>
              </a:rPr>
              <a:t> </a:t>
            </a:r>
            <a:r>
              <a:rPr lang="en-US" sz="2800" dirty="0" smtClean="0">
                <a:solidFill>
                  <a:schemeClr val="bg1">
                    <a:lumMod val="25000"/>
                  </a:schemeClr>
                </a:solidFill>
                <a:latin typeface="Comic Sans MS" pitchFamily="66" charset="0"/>
                <a:cs typeface="Times New Roman" pitchFamily="18" charset="0"/>
              </a:rPr>
              <a:t>     the mandatory requirement or when </a:t>
            </a:r>
            <a:r>
              <a:rPr lang="en-US" sz="2800" dirty="0">
                <a:solidFill>
                  <a:schemeClr val="bg1">
                    <a:lumMod val="25000"/>
                  </a:schemeClr>
                </a:solidFill>
                <a:latin typeface="Comic Sans MS" pitchFamily="66" charset="0"/>
                <a:cs typeface="Times New Roman" pitchFamily="18" charset="0"/>
              </a:rPr>
              <a:t>not a </a:t>
            </a:r>
            <a:r>
              <a:rPr lang="en-US" sz="2800" dirty="0" smtClean="0">
                <a:solidFill>
                  <a:schemeClr val="bg1">
                    <a:lumMod val="25000"/>
                  </a:schemeClr>
                </a:solidFill>
                <a:latin typeface="Comic Sans MS" pitchFamily="66" charset="0"/>
                <a:cs typeface="Times New Roman" pitchFamily="18" charset="0"/>
              </a:rPr>
              <a:t>stated 		    condition </a:t>
            </a:r>
            <a:r>
              <a:rPr lang="en-US" sz="2800" dirty="0">
                <a:solidFill>
                  <a:schemeClr val="bg1">
                    <a:lumMod val="25000"/>
                  </a:schemeClr>
                </a:solidFill>
                <a:latin typeface="Comic Sans MS" pitchFamily="66" charset="0"/>
                <a:cs typeface="Times New Roman" pitchFamily="18" charset="0"/>
              </a:rPr>
              <a:t>of </a:t>
            </a:r>
            <a:r>
              <a:rPr lang="en-US" sz="2800" dirty="0" smtClean="0">
                <a:solidFill>
                  <a:schemeClr val="bg1">
                    <a:lumMod val="25000"/>
                  </a:schemeClr>
                </a:solidFill>
                <a:latin typeface="Comic Sans MS" pitchFamily="66" charset="0"/>
                <a:cs typeface="Times New Roman" pitchFamily="18" charset="0"/>
              </a:rPr>
              <a:t>the award.</a:t>
            </a:r>
            <a:endParaRPr lang="en-US" sz="2800" dirty="0">
              <a:solidFill>
                <a:schemeClr val="bg1">
                  <a:lumMod val="25000"/>
                </a:schemeClr>
              </a:solidFill>
              <a:latin typeface="Comic Sans MS" pitchFamily="66" charset="0"/>
              <a:cs typeface="Times New Roman" pitchFamily="18" charset="0"/>
            </a:endParaRPr>
          </a:p>
        </p:txBody>
      </p:sp>
      <p:sp>
        <p:nvSpPr>
          <p:cNvPr id="7" name="Text Box 2"/>
          <p:cNvSpPr txBox="1">
            <a:spLocks noChangeArrowheads="1"/>
          </p:cNvSpPr>
          <p:nvPr/>
        </p:nvSpPr>
        <p:spPr bwMode="auto">
          <a:xfrm>
            <a:off x="228600" y="206514"/>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000" dirty="0" smtClean="0">
                <a:solidFill>
                  <a:srgbClr val="FFFFFF"/>
                </a:solidFill>
                <a:latin typeface="Comic Sans MS" pitchFamily="66" charset="0"/>
              </a:rPr>
              <a:t>Cost Share</a:t>
            </a:r>
            <a:endParaRPr lang="en-US" sz="4000" dirty="0">
              <a:solidFill>
                <a:srgbClr val="FFFFFF"/>
              </a:solidFill>
              <a:latin typeface="Comic Sans MS" pitchFamily="66" charset="0"/>
            </a:endParaRPr>
          </a:p>
        </p:txBody>
      </p:sp>
    </p:spTree>
    <p:extLst>
      <p:ext uri="{BB962C8B-B14F-4D97-AF65-F5344CB8AC3E}">
        <p14:creationId xmlns:p14="http://schemas.microsoft.com/office/powerpoint/2010/main" val="2552779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79400" y="206514"/>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000" dirty="0" smtClean="0">
                <a:solidFill>
                  <a:srgbClr val="FFFFFF"/>
                </a:solidFill>
                <a:latin typeface="Comic Sans MS" pitchFamily="66" charset="0"/>
              </a:rPr>
              <a:t>Cost Share</a:t>
            </a:r>
            <a:r>
              <a:rPr lang="en-US" sz="4000" dirty="0">
                <a:solidFill>
                  <a:srgbClr val="FFFFFF"/>
                </a:solidFill>
                <a:latin typeface="Comic Sans MS" pitchFamily="66" charset="0"/>
              </a:rPr>
              <a:t> </a:t>
            </a:r>
            <a:r>
              <a:rPr lang="en-US" sz="4000" dirty="0" smtClean="0">
                <a:solidFill>
                  <a:srgbClr val="FFFFFF"/>
                </a:solidFill>
                <a:latin typeface="Comic Sans MS" pitchFamily="66" charset="0"/>
              </a:rPr>
              <a:t>or</a:t>
            </a:r>
            <a:r>
              <a:rPr lang="en-US" sz="4000" dirty="0" smtClean="0">
                <a:solidFill>
                  <a:srgbClr val="FFFFFF"/>
                </a:solidFill>
                <a:latin typeface="Comic Sans MS" pitchFamily="66" charset="0"/>
              </a:rPr>
              <a:t> Matching?</a:t>
            </a:r>
            <a:endParaRPr lang="en-US" sz="4000" dirty="0">
              <a:solidFill>
                <a:srgbClr val="FFFFFF"/>
              </a:solidFill>
              <a:latin typeface="Comic Sans MS" pitchFamily="66" charset="0"/>
            </a:endParaRPr>
          </a:p>
        </p:txBody>
      </p:sp>
      <p:sp>
        <p:nvSpPr>
          <p:cNvPr id="838660" name="Text Box 4"/>
          <p:cNvSpPr txBox="1">
            <a:spLocks noChangeArrowheads="1"/>
          </p:cNvSpPr>
          <p:nvPr/>
        </p:nvSpPr>
        <p:spPr bwMode="auto">
          <a:xfrm>
            <a:off x="-152400" y="1127337"/>
            <a:ext cx="8839200" cy="4299639"/>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lvl="1">
              <a:spcBef>
                <a:spcPct val="10000"/>
              </a:spcBef>
              <a:spcAft>
                <a:spcPct val="10000"/>
              </a:spcAft>
              <a:buFont typeface="Wingdings" pitchFamily="2" charset="2"/>
              <a:buChar char="§"/>
              <a:tabLst>
                <a:tab pos="804863" algn="l"/>
                <a:tab pos="1139825" algn="l"/>
                <a:tab pos="1597025" algn="l"/>
                <a:tab pos="2052638" algn="l"/>
              </a:tabLst>
              <a:defRPr/>
            </a:pPr>
            <a:endParaRPr lang="en-US" sz="800" dirty="0">
              <a:latin typeface="Comic Sans MS" pitchFamily="66" charset="0"/>
            </a:endParaRPr>
          </a:p>
          <a:p>
            <a:pPr lvl="1">
              <a:spcBef>
                <a:spcPct val="10000"/>
              </a:spcBef>
              <a:spcAft>
                <a:spcPts val="0"/>
              </a:spcAft>
              <a:tabLst>
                <a:tab pos="455613" algn="l"/>
                <a:tab pos="804863" algn="l"/>
                <a:tab pos="1139825" algn="l"/>
                <a:tab pos="1597025" algn="l"/>
                <a:tab pos="2052638" algn="l"/>
              </a:tabLst>
            </a:pPr>
            <a:r>
              <a:rPr lang="en-US" sz="2900" dirty="0" smtClean="0">
                <a:latin typeface="Comic Sans MS" pitchFamily="66" charset="0"/>
              </a:rPr>
              <a:t>Generally these terms are synonymous, 	except:</a:t>
            </a:r>
          </a:p>
          <a:p>
            <a:pPr marL="628650" lvl="1" indent="-171450">
              <a:spcBef>
                <a:spcPct val="10000"/>
              </a:spcBef>
              <a:spcAft>
                <a:spcPts val="0"/>
              </a:spcAft>
              <a:buFont typeface="Wingdings" pitchFamily="2" charset="2"/>
              <a:buChar char="§"/>
              <a:tabLst>
                <a:tab pos="455613" algn="l"/>
                <a:tab pos="804863" algn="l"/>
                <a:tab pos="1139825" algn="l"/>
                <a:tab pos="1597025" algn="l"/>
                <a:tab pos="2052638" algn="l"/>
              </a:tabLst>
            </a:pPr>
            <a:endParaRPr lang="en-US" sz="800" b="1" dirty="0">
              <a:solidFill>
                <a:srgbClr val="C00000"/>
              </a:solidFill>
              <a:latin typeface="Comic Sans MS" pitchFamily="66" charset="0"/>
            </a:endParaRPr>
          </a:p>
          <a:p>
            <a:pPr marL="914400" lvl="1" indent="177800">
              <a:spcBef>
                <a:spcPct val="10000"/>
              </a:spcBef>
              <a:spcAft>
                <a:spcPts val="0"/>
              </a:spcAft>
              <a:buFont typeface="Wingdings" pitchFamily="2" charset="2"/>
              <a:buChar char="§"/>
              <a:tabLst>
                <a:tab pos="804863" algn="l"/>
                <a:tab pos="1087438" algn="l"/>
                <a:tab pos="1311275" algn="l"/>
                <a:tab pos="1371600" algn="l"/>
                <a:tab pos="1597025" algn="l"/>
                <a:tab pos="2052638" algn="l"/>
              </a:tabLst>
            </a:pPr>
            <a:r>
              <a:rPr lang="en-US" sz="2900" dirty="0" smtClean="0">
                <a:latin typeface="Comic Sans MS" pitchFamily="66" charset="0"/>
              </a:rPr>
              <a:t> </a:t>
            </a:r>
            <a:r>
              <a:rPr lang="en-US" sz="2600" u="sng" dirty="0" smtClean="0">
                <a:solidFill>
                  <a:schemeClr val="bg1">
                    <a:lumMod val="25000"/>
                  </a:schemeClr>
                </a:solidFill>
                <a:latin typeface="Comic Sans MS" pitchFamily="66" charset="0"/>
              </a:rPr>
              <a:t>Cost </a:t>
            </a:r>
            <a:r>
              <a:rPr lang="en-US" sz="2600" u="sng" dirty="0" smtClean="0">
                <a:solidFill>
                  <a:schemeClr val="bg1">
                    <a:lumMod val="25000"/>
                  </a:schemeClr>
                </a:solidFill>
                <a:latin typeface="Comic Sans MS" pitchFamily="66" charset="0"/>
              </a:rPr>
              <a:t>sharing requirements</a:t>
            </a:r>
            <a:r>
              <a:rPr lang="en-US" sz="2600" dirty="0" smtClean="0">
                <a:solidFill>
                  <a:schemeClr val="bg1">
                    <a:lumMod val="25000"/>
                  </a:schemeClr>
                </a:solidFill>
                <a:latin typeface="Comic Sans MS" pitchFamily="66" charset="0"/>
              </a:rPr>
              <a:t> </a:t>
            </a:r>
            <a:r>
              <a:rPr lang="en-US" sz="2600" dirty="0" smtClean="0">
                <a:latin typeface="Comic Sans MS" pitchFamily="66" charset="0"/>
              </a:rPr>
              <a:t>are usually 		 	  expressed as a percentage of the</a:t>
            </a:r>
            <a:r>
              <a:rPr lang="en-US" sz="2600" dirty="0">
                <a:latin typeface="Comic Sans MS" pitchFamily="66" charset="0"/>
              </a:rPr>
              <a:t> </a:t>
            </a:r>
            <a:r>
              <a:rPr lang="en-US" sz="2600" dirty="0" smtClean="0">
                <a:latin typeface="Comic Sans MS" pitchFamily="66" charset="0"/>
              </a:rPr>
              <a:t>total 		  project costs, e.g., 25% of the project </a:t>
            </a:r>
            <a:r>
              <a:rPr lang="en-US" sz="2600" dirty="0" smtClean="0">
                <a:latin typeface="Comic Sans MS" pitchFamily="66" charset="0"/>
              </a:rPr>
              <a:t>budget.</a:t>
            </a:r>
          </a:p>
          <a:p>
            <a:pPr marL="914400" lvl="1">
              <a:spcBef>
                <a:spcPct val="10000"/>
              </a:spcBef>
              <a:spcAft>
                <a:spcPts val="0"/>
              </a:spcAft>
              <a:tabLst>
                <a:tab pos="804863" algn="l"/>
                <a:tab pos="1087438" algn="l"/>
                <a:tab pos="1311275" algn="l"/>
                <a:tab pos="1371600" algn="l"/>
                <a:tab pos="1597025" algn="l"/>
                <a:tab pos="2052638" algn="l"/>
              </a:tabLst>
            </a:pPr>
            <a:endParaRPr lang="en-US" sz="1400" dirty="0" smtClean="0">
              <a:latin typeface="Comic Sans MS" pitchFamily="66" charset="0"/>
            </a:endParaRPr>
          </a:p>
          <a:p>
            <a:pPr marL="914400" lvl="1" indent="177800">
              <a:spcBef>
                <a:spcPct val="10000"/>
              </a:spcBef>
              <a:spcAft>
                <a:spcPts val="0"/>
              </a:spcAft>
              <a:buFont typeface="Wingdings" pitchFamily="2" charset="2"/>
              <a:buChar char="§"/>
              <a:tabLst>
                <a:tab pos="804863" algn="l"/>
                <a:tab pos="1087438" algn="l"/>
                <a:tab pos="1311275" algn="l"/>
                <a:tab pos="1371600" algn="l"/>
                <a:tab pos="1597025" algn="l"/>
                <a:tab pos="2052638" algn="l"/>
              </a:tabLst>
            </a:pPr>
            <a:r>
              <a:rPr lang="en-US" sz="2600" dirty="0">
                <a:solidFill>
                  <a:schemeClr val="bg1">
                    <a:lumMod val="25000"/>
                  </a:schemeClr>
                </a:solidFill>
                <a:latin typeface="Comic Sans MS" pitchFamily="66" charset="0"/>
              </a:rPr>
              <a:t> </a:t>
            </a:r>
            <a:r>
              <a:rPr lang="en-US" sz="2600" dirty="0" smtClean="0">
                <a:solidFill>
                  <a:schemeClr val="bg1">
                    <a:lumMod val="25000"/>
                  </a:schemeClr>
                </a:solidFill>
                <a:latin typeface="Comic Sans MS" pitchFamily="66" charset="0"/>
              </a:rPr>
              <a:t> </a:t>
            </a:r>
            <a:r>
              <a:rPr lang="en-US" sz="2600" u="sng" dirty="0" smtClean="0">
                <a:solidFill>
                  <a:schemeClr val="bg1">
                    <a:lumMod val="25000"/>
                  </a:schemeClr>
                </a:solidFill>
                <a:latin typeface="Comic Sans MS" pitchFamily="66" charset="0"/>
              </a:rPr>
              <a:t>Matching </a:t>
            </a:r>
            <a:r>
              <a:rPr lang="en-US" sz="2600" u="sng" dirty="0" smtClean="0">
                <a:solidFill>
                  <a:schemeClr val="bg1">
                    <a:lumMod val="25000"/>
                  </a:schemeClr>
                </a:solidFill>
                <a:latin typeface="Comic Sans MS" pitchFamily="66" charset="0"/>
              </a:rPr>
              <a:t>requirements</a:t>
            </a:r>
            <a:r>
              <a:rPr lang="en-US" sz="2600" dirty="0" smtClean="0">
                <a:solidFill>
                  <a:schemeClr val="bg1">
                    <a:lumMod val="25000"/>
                  </a:schemeClr>
                </a:solidFill>
                <a:latin typeface="Comic Sans MS" pitchFamily="66" charset="0"/>
              </a:rPr>
              <a:t> </a:t>
            </a:r>
            <a:r>
              <a:rPr lang="en-US" sz="2600" dirty="0" smtClean="0">
                <a:latin typeface="Comic Sans MS" pitchFamily="66" charset="0"/>
              </a:rPr>
              <a:t>are usually expressed </a:t>
            </a:r>
            <a:r>
              <a:rPr lang="en-US" sz="2600" dirty="0" smtClean="0">
                <a:latin typeface="Comic Sans MS" pitchFamily="66" charset="0"/>
              </a:rPr>
              <a:t>	  as </a:t>
            </a:r>
            <a:r>
              <a:rPr lang="en-US" sz="2600" dirty="0" smtClean="0">
                <a:latin typeface="Comic Sans MS" pitchFamily="66" charset="0"/>
              </a:rPr>
              <a:t>a </a:t>
            </a:r>
            <a:r>
              <a:rPr lang="en-US" sz="2600" dirty="0" smtClean="0">
                <a:latin typeface="Comic Sans MS" pitchFamily="66" charset="0"/>
              </a:rPr>
              <a:t>percentage </a:t>
            </a:r>
            <a:r>
              <a:rPr lang="en-US" sz="2600" dirty="0" smtClean="0">
                <a:latin typeface="Comic Sans MS" pitchFamily="66" charset="0"/>
              </a:rPr>
              <a:t>of the federal dollars, e.g., a </a:t>
            </a:r>
            <a:r>
              <a:rPr lang="en-US" sz="2600" dirty="0" smtClean="0">
                <a:latin typeface="Comic Sans MS" pitchFamily="66" charset="0"/>
              </a:rPr>
              <a:t>	  one-to-one match.</a:t>
            </a:r>
          </a:p>
          <a:p>
            <a:pPr marL="914400" lvl="1">
              <a:spcBef>
                <a:spcPct val="10000"/>
              </a:spcBef>
              <a:spcAft>
                <a:spcPts val="0"/>
              </a:spcAft>
              <a:tabLst>
                <a:tab pos="804863" algn="l"/>
                <a:tab pos="1087438" algn="l"/>
                <a:tab pos="1311275" algn="l"/>
                <a:tab pos="1371600" algn="l"/>
                <a:tab pos="1597025" algn="l"/>
                <a:tab pos="2052638" algn="l"/>
              </a:tabLst>
            </a:pPr>
            <a:endParaRPr lang="en-US" sz="1400" dirty="0" smtClean="0">
              <a:latin typeface="Comic Sans MS" pitchFamily="66" charset="0"/>
            </a:endParaRPr>
          </a:p>
          <a:p>
            <a:pPr marL="914400" lvl="1" indent="177800">
              <a:spcBef>
                <a:spcPct val="10000"/>
              </a:spcBef>
              <a:spcAft>
                <a:spcPts val="0"/>
              </a:spcAft>
              <a:buFont typeface="Wingdings" pitchFamily="2" charset="2"/>
              <a:buChar char="§"/>
              <a:tabLst>
                <a:tab pos="804863" algn="l"/>
                <a:tab pos="1087438" algn="l"/>
                <a:tab pos="1311275" algn="l"/>
                <a:tab pos="1371600" algn="l"/>
                <a:tab pos="1597025" algn="l"/>
                <a:tab pos="2052638" algn="l"/>
              </a:tabLst>
            </a:pPr>
            <a:r>
              <a:rPr lang="en-US" sz="2600" dirty="0">
                <a:latin typeface="Comic Sans MS" pitchFamily="66" charset="0"/>
              </a:rPr>
              <a:t> </a:t>
            </a:r>
            <a:r>
              <a:rPr lang="en-US" sz="2600" dirty="0" smtClean="0">
                <a:latin typeface="Comic Sans MS" pitchFamily="66" charset="0"/>
              </a:rPr>
              <a:t> </a:t>
            </a:r>
            <a:r>
              <a:rPr lang="en-US" sz="2600" dirty="0" smtClean="0">
                <a:latin typeface="Comic Sans MS" pitchFamily="66" charset="0"/>
              </a:rPr>
              <a:t>Otherwise</a:t>
            </a:r>
            <a:r>
              <a:rPr lang="en-US" sz="2600" dirty="0" smtClean="0">
                <a:latin typeface="Comic Sans MS" pitchFamily="66" charset="0"/>
              </a:rPr>
              <a:t>, the same rules apply!</a:t>
            </a:r>
            <a:endParaRPr lang="en-US" sz="2600" dirty="0" smtClean="0">
              <a:solidFill>
                <a:srgbClr val="C00000"/>
              </a:solidFill>
              <a:latin typeface="Comic Sans MS" pitchFamily="66" charset="0"/>
            </a:endParaRPr>
          </a:p>
        </p:txBody>
      </p:sp>
    </p:spTree>
    <p:extLst>
      <p:ext uri="{BB962C8B-B14F-4D97-AF65-F5344CB8AC3E}">
        <p14:creationId xmlns:p14="http://schemas.microsoft.com/office/powerpoint/2010/main" val="252221167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000" dirty="0" smtClean="0">
                <a:solidFill>
                  <a:srgbClr val="FFFFFF"/>
                </a:solidFill>
                <a:latin typeface="Comic Sans MS" pitchFamily="66" charset="0"/>
              </a:rPr>
              <a:t>Cost Share: Eligibility Standards</a:t>
            </a:r>
            <a:endParaRPr lang="en-US" sz="4000" dirty="0">
              <a:solidFill>
                <a:srgbClr val="FFFFFF"/>
              </a:solidFill>
              <a:latin typeface="Comic Sans MS" pitchFamily="66" charset="0"/>
            </a:endParaRPr>
          </a:p>
        </p:txBody>
      </p:sp>
      <p:sp>
        <p:nvSpPr>
          <p:cNvPr id="838660" name="Text Box 4"/>
          <p:cNvSpPr txBox="1">
            <a:spLocks noChangeArrowheads="1"/>
          </p:cNvSpPr>
          <p:nvPr/>
        </p:nvSpPr>
        <p:spPr bwMode="auto">
          <a:xfrm>
            <a:off x="-152400" y="1135300"/>
            <a:ext cx="9144000" cy="6941900"/>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lvl="1">
              <a:spcBef>
                <a:spcPct val="10000"/>
              </a:spcBef>
              <a:spcAft>
                <a:spcPct val="10000"/>
              </a:spcAft>
              <a:buFont typeface="Wingdings" pitchFamily="2" charset="2"/>
              <a:buChar char="§"/>
              <a:tabLst>
                <a:tab pos="804863" algn="l"/>
                <a:tab pos="1139825" algn="l"/>
                <a:tab pos="1597025" algn="l"/>
                <a:tab pos="2052638" algn="l"/>
              </a:tabLst>
              <a:defRPr/>
            </a:pPr>
            <a:endParaRPr lang="en-US" sz="800" dirty="0">
              <a:latin typeface="Comic Sans MS" pitchFamily="66" charset="0"/>
            </a:endParaRPr>
          </a:p>
          <a:p>
            <a:pPr marL="914400" lvl="1" indent="-457200">
              <a:spcBef>
                <a:spcPct val="10000"/>
              </a:spcBef>
              <a:spcAft>
                <a:spcPct val="10000"/>
              </a:spcAft>
              <a:buFont typeface="Arial" pitchFamily="34" charset="0"/>
              <a:buChar char="•"/>
              <a:tabLst>
                <a:tab pos="455613" algn="l"/>
                <a:tab pos="804863" algn="l"/>
                <a:tab pos="1139825" algn="l"/>
                <a:tab pos="1597025" algn="l"/>
                <a:tab pos="2052638" algn="l"/>
              </a:tabLst>
            </a:pPr>
            <a:r>
              <a:rPr lang="en-US" sz="2900" dirty="0">
                <a:latin typeface="Comic Sans MS" pitchFamily="66" charset="0"/>
              </a:rPr>
              <a:t> </a:t>
            </a:r>
            <a:r>
              <a:rPr lang="en-US" sz="2900" dirty="0" smtClean="0">
                <a:solidFill>
                  <a:schemeClr val="tx1"/>
                </a:solidFill>
                <a:latin typeface="Comic Sans MS" pitchFamily="66" charset="0"/>
              </a:rPr>
              <a:t>Verifiable in recipient’s records.</a:t>
            </a:r>
          </a:p>
          <a:p>
            <a:pPr marL="914400" lvl="1" indent="-457200">
              <a:spcBef>
                <a:spcPct val="10000"/>
              </a:spcBef>
              <a:spcAft>
                <a:spcPct val="10000"/>
              </a:spcAft>
              <a:buFont typeface="Arial" pitchFamily="34" charset="0"/>
              <a:buChar char="•"/>
              <a:tabLst>
                <a:tab pos="455613" algn="l"/>
                <a:tab pos="804863" algn="l"/>
                <a:tab pos="1139825" algn="l"/>
                <a:tab pos="1597025" algn="l"/>
                <a:tab pos="2052638" algn="l"/>
              </a:tabLst>
            </a:pPr>
            <a:r>
              <a:rPr lang="en-US" sz="2900" b="1" dirty="0">
                <a:solidFill>
                  <a:schemeClr val="tx1"/>
                </a:solidFill>
                <a:latin typeface="Comic Sans MS" pitchFamily="66" charset="0"/>
              </a:rPr>
              <a:t> </a:t>
            </a:r>
            <a:r>
              <a:rPr lang="en-US" sz="2900" dirty="0" smtClean="0">
                <a:solidFill>
                  <a:schemeClr val="tx1"/>
                </a:solidFill>
                <a:latin typeface="Comic Sans MS" pitchFamily="66" charset="0"/>
              </a:rPr>
              <a:t>Paid from a non-federal source.</a:t>
            </a:r>
            <a:endParaRPr lang="en-US" sz="2900" b="1" dirty="0">
              <a:solidFill>
                <a:schemeClr val="tx1"/>
              </a:solidFill>
              <a:latin typeface="Comic Sans MS" pitchFamily="66" charset="0"/>
            </a:endParaRPr>
          </a:p>
          <a:p>
            <a:pPr marL="914400" lvl="1" indent="-457200">
              <a:spcBef>
                <a:spcPct val="10000"/>
              </a:spcBef>
              <a:spcAft>
                <a:spcPct val="10000"/>
              </a:spcAft>
              <a:buFont typeface="Arial" pitchFamily="34" charset="0"/>
              <a:buChar char="•"/>
              <a:tabLst>
                <a:tab pos="455613" algn="l"/>
                <a:tab pos="804863" algn="l"/>
                <a:tab pos="1139825" algn="l"/>
                <a:tab pos="1597025" algn="l"/>
                <a:tab pos="2052638" algn="l"/>
              </a:tabLst>
            </a:pPr>
            <a:r>
              <a:rPr lang="en-US" sz="2900" dirty="0" smtClean="0">
                <a:solidFill>
                  <a:schemeClr val="tx1"/>
                </a:solidFill>
                <a:latin typeface="Comic Sans MS" pitchFamily="66" charset="0"/>
              </a:rPr>
              <a:t>  Not included as contribution for any other 	federally-assisted project.</a:t>
            </a:r>
          </a:p>
          <a:p>
            <a:pPr marL="914400" lvl="1" indent="-457200">
              <a:spcBef>
                <a:spcPct val="10000"/>
              </a:spcBef>
              <a:spcAft>
                <a:spcPct val="10000"/>
              </a:spcAft>
              <a:buFont typeface="Arial" pitchFamily="34" charset="0"/>
              <a:buChar char="•"/>
              <a:tabLst>
                <a:tab pos="455613" algn="l"/>
                <a:tab pos="804863" algn="l"/>
                <a:tab pos="1139825" algn="l"/>
                <a:tab pos="1597025" algn="l"/>
                <a:tab pos="2052638" algn="l"/>
              </a:tabLst>
            </a:pPr>
            <a:r>
              <a:rPr lang="en-US" sz="2900" dirty="0">
                <a:solidFill>
                  <a:schemeClr val="tx1"/>
                </a:solidFill>
                <a:latin typeface="Comic Sans MS" pitchFamily="66" charset="0"/>
              </a:rPr>
              <a:t> </a:t>
            </a:r>
            <a:r>
              <a:rPr lang="en-US" sz="2900" dirty="0" smtClean="0">
                <a:solidFill>
                  <a:schemeClr val="tx1"/>
                </a:solidFill>
                <a:latin typeface="Comic Sans MS" pitchFamily="66" charset="0"/>
              </a:rPr>
              <a:t> Necessary and reasonable for proper and 	efficient accomplishment of project 	objectives.</a:t>
            </a:r>
          </a:p>
          <a:p>
            <a:pPr marL="914400" lvl="1" indent="-457200">
              <a:spcBef>
                <a:spcPct val="10000"/>
              </a:spcBef>
              <a:spcAft>
                <a:spcPct val="10000"/>
              </a:spcAft>
              <a:buFont typeface="Arial" pitchFamily="34" charset="0"/>
              <a:buChar char="•"/>
              <a:tabLst>
                <a:tab pos="455613" algn="l"/>
                <a:tab pos="804863" algn="l"/>
                <a:tab pos="1139825" algn="l"/>
                <a:tab pos="1597025" algn="l"/>
                <a:tab pos="2052638" algn="l"/>
              </a:tabLst>
            </a:pPr>
            <a:r>
              <a:rPr lang="en-US" sz="2900" dirty="0">
                <a:solidFill>
                  <a:schemeClr val="tx1"/>
                </a:solidFill>
                <a:latin typeface="Comic Sans MS" pitchFamily="66" charset="0"/>
              </a:rPr>
              <a:t> </a:t>
            </a:r>
            <a:r>
              <a:rPr lang="en-US" sz="2900" dirty="0" smtClean="0">
                <a:solidFill>
                  <a:schemeClr val="tx1"/>
                </a:solidFill>
                <a:latin typeface="Comic Sans MS" pitchFamily="66" charset="0"/>
              </a:rPr>
              <a:t>Allowable under applicable cost principles    	(A-21) in the same manner as federally-	supported costs.</a:t>
            </a:r>
          </a:p>
          <a:p>
            <a:pPr marL="1206500" lvl="2" indent="-292100">
              <a:spcBef>
                <a:spcPct val="20000"/>
              </a:spcBef>
              <a:spcAft>
                <a:spcPct val="10000"/>
              </a:spcAft>
              <a:buClr>
                <a:srgbClr val="C00000"/>
              </a:buClr>
              <a:tabLst>
                <a:tab pos="1139825" algn="l"/>
                <a:tab pos="1206500" algn="l"/>
                <a:tab pos="1597025" algn="l"/>
                <a:tab pos="2052638" algn="l"/>
              </a:tabLst>
              <a:defRPr/>
            </a:pPr>
            <a:endParaRPr lang="en-US" sz="2900" dirty="0">
              <a:latin typeface="Comic Sans MS" pitchFamily="66" charset="0"/>
            </a:endParaRPr>
          </a:p>
          <a:p>
            <a:pPr lvl="1">
              <a:spcBef>
                <a:spcPct val="10000"/>
              </a:spcBef>
              <a:spcAft>
                <a:spcPct val="10000"/>
              </a:spcAft>
              <a:buClr>
                <a:srgbClr val="C00000"/>
              </a:buClr>
              <a:tabLst>
                <a:tab pos="630238" algn="l"/>
                <a:tab pos="1139825" algn="l"/>
                <a:tab pos="1597025" algn="l"/>
                <a:tab pos="2052638" algn="l"/>
              </a:tabLst>
            </a:pPr>
            <a:endParaRPr lang="en-US" sz="2900" dirty="0" smtClean="0">
              <a:latin typeface="Comic Sans MS" pitchFamily="66" charset="0"/>
            </a:endParaRPr>
          </a:p>
          <a:p>
            <a:pPr lvl="1" algn="ctr">
              <a:spcBef>
                <a:spcPct val="40000"/>
              </a:spcBef>
              <a:spcAft>
                <a:spcPct val="10000"/>
              </a:spcAft>
              <a:buClr>
                <a:srgbClr val="C00000"/>
              </a:buClr>
              <a:tabLst>
                <a:tab pos="349250" algn="l"/>
                <a:tab pos="749300" algn="l"/>
                <a:tab pos="800100" algn="l"/>
                <a:tab pos="1597025" algn="l"/>
              </a:tabLst>
              <a:defRPr/>
            </a:pPr>
            <a:endParaRPr lang="en-US" sz="3200" dirty="0">
              <a:latin typeface="Comic Sans MS" pitchFamily="66" charset="0"/>
            </a:endParaRPr>
          </a:p>
        </p:txBody>
      </p:sp>
    </p:spTree>
    <p:extLst>
      <p:ext uri="{BB962C8B-B14F-4D97-AF65-F5344CB8AC3E}">
        <p14:creationId xmlns:p14="http://schemas.microsoft.com/office/powerpoint/2010/main" val="416452797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000" dirty="0" smtClean="0">
                <a:solidFill>
                  <a:srgbClr val="FFFFFF"/>
                </a:solidFill>
                <a:latin typeface="Comic Sans MS" pitchFamily="66" charset="0"/>
              </a:rPr>
              <a:t>Cost Share: Cash or In-kind?</a:t>
            </a:r>
            <a:endParaRPr lang="en-US" sz="4000" dirty="0">
              <a:solidFill>
                <a:srgbClr val="FFFFFF"/>
              </a:solidFill>
              <a:latin typeface="Comic Sans MS" pitchFamily="66" charset="0"/>
            </a:endParaRPr>
          </a:p>
        </p:txBody>
      </p:sp>
      <p:sp>
        <p:nvSpPr>
          <p:cNvPr id="838660" name="Text Box 4"/>
          <p:cNvSpPr txBox="1">
            <a:spLocks noChangeArrowheads="1"/>
          </p:cNvSpPr>
          <p:nvPr/>
        </p:nvSpPr>
        <p:spPr bwMode="auto">
          <a:xfrm>
            <a:off x="-228600" y="457200"/>
            <a:ext cx="9372600" cy="6161687"/>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lvl="1">
              <a:spcBef>
                <a:spcPct val="10000"/>
              </a:spcBef>
              <a:spcAft>
                <a:spcPct val="10000"/>
              </a:spcAft>
              <a:tabLst>
                <a:tab pos="804863" algn="l"/>
                <a:tab pos="1139825" algn="l"/>
                <a:tab pos="1597025" algn="l"/>
                <a:tab pos="2052638" algn="l"/>
              </a:tabLst>
              <a:defRPr/>
            </a:pPr>
            <a:endParaRPr lang="en-US" sz="2900" dirty="0" smtClean="0">
              <a:latin typeface="Comic Sans MS" pitchFamily="66" charset="0"/>
            </a:endParaRPr>
          </a:p>
          <a:p>
            <a:pPr marL="914400" lvl="1" indent="-457200">
              <a:spcBef>
                <a:spcPct val="10000"/>
              </a:spcBef>
              <a:spcAft>
                <a:spcPts val="0"/>
              </a:spcAft>
              <a:buFont typeface="Wingdings" pitchFamily="2" charset="2"/>
              <a:buChar char="§"/>
              <a:tabLst>
                <a:tab pos="455613" algn="l"/>
                <a:tab pos="804863" algn="l"/>
                <a:tab pos="1139825" algn="l"/>
                <a:tab pos="1597025" algn="l"/>
                <a:tab pos="2052638" algn="l"/>
              </a:tabLst>
            </a:pPr>
            <a:r>
              <a:rPr lang="en-US" sz="2900" dirty="0" smtClean="0">
                <a:latin typeface="Comic Sans MS" pitchFamily="66" charset="0"/>
              </a:rPr>
              <a:t>	</a:t>
            </a:r>
            <a:r>
              <a:rPr lang="en-US" sz="2900" u="sng" dirty="0" smtClean="0">
                <a:solidFill>
                  <a:srgbClr val="C00000"/>
                </a:solidFill>
                <a:latin typeface="Comic Sans MS" pitchFamily="66" charset="0"/>
              </a:rPr>
              <a:t>Cash</a:t>
            </a:r>
            <a:r>
              <a:rPr lang="en-US" sz="2900" dirty="0" smtClean="0">
                <a:solidFill>
                  <a:srgbClr val="C00000"/>
                </a:solidFill>
                <a:latin typeface="Comic Sans MS" pitchFamily="66" charset="0"/>
              </a:rPr>
              <a:t>:</a:t>
            </a:r>
            <a:r>
              <a:rPr lang="en-US" sz="2900" dirty="0" smtClean="0">
                <a:latin typeface="Comic Sans MS" pitchFamily="66" charset="0"/>
              </a:rPr>
              <a:t> If it comes from the recipient and 		appears in the recipient’s accounting records 	 	as a transaction, it’s cash.  </a:t>
            </a:r>
            <a:endParaRPr lang="en-US" sz="2900" dirty="0" smtClean="0">
              <a:solidFill>
                <a:srgbClr val="C00000"/>
              </a:solidFill>
              <a:latin typeface="Comic Sans MS" pitchFamily="66" charset="0"/>
            </a:endParaRPr>
          </a:p>
          <a:p>
            <a:pPr lvl="2" indent="-457200">
              <a:spcBef>
                <a:spcPct val="70000"/>
              </a:spcBef>
              <a:spcAft>
                <a:spcPts val="0"/>
              </a:spcAft>
              <a:buFont typeface="Wingdings" pitchFamily="2" charset="2"/>
              <a:buChar char="§"/>
              <a:tabLst>
                <a:tab pos="280988" algn="l"/>
                <a:tab pos="1193800" algn="l"/>
              </a:tabLst>
            </a:pPr>
            <a:r>
              <a:rPr lang="en-US" sz="2900" dirty="0" smtClean="0">
                <a:latin typeface="Comic Sans MS" pitchFamily="66" charset="0"/>
              </a:rPr>
              <a:t> 	</a:t>
            </a:r>
            <a:r>
              <a:rPr lang="en-US" sz="2900" u="sng" dirty="0" smtClean="0">
                <a:solidFill>
                  <a:srgbClr val="C00000"/>
                </a:solidFill>
                <a:latin typeface="Comic Sans MS" pitchFamily="66" charset="0"/>
              </a:rPr>
              <a:t>In-kind</a:t>
            </a:r>
            <a:r>
              <a:rPr lang="en-US" sz="2900" dirty="0" smtClean="0">
                <a:solidFill>
                  <a:srgbClr val="C00000"/>
                </a:solidFill>
                <a:latin typeface="Comic Sans MS" pitchFamily="66" charset="0"/>
              </a:rPr>
              <a:t>:</a:t>
            </a:r>
            <a:r>
              <a:rPr lang="en-US" sz="2900" dirty="0" smtClean="0">
                <a:latin typeface="Comic Sans MS" pitchFamily="66" charset="0"/>
              </a:rPr>
              <a:t> If it comes from a third party 	(outside the recipient institution) and doesn’t 	appear in the recipient’s accounting records as 	a </a:t>
            </a:r>
            <a:r>
              <a:rPr lang="en-US" sz="2900" dirty="0">
                <a:latin typeface="Comic Sans MS" pitchFamily="66" charset="0"/>
              </a:rPr>
              <a:t>t</a:t>
            </a:r>
            <a:r>
              <a:rPr lang="en-US" sz="2900" dirty="0" smtClean="0">
                <a:latin typeface="Comic Sans MS" pitchFamily="66" charset="0"/>
              </a:rPr>
              <a:t>ransaction, it’s in-kind</a:t>
            </a:r>
            <a:r>
              <a:rPr lang="en-US" sz="2900" dirty="0">
                <a:latin typeface="Comic Sans MS" pitchFamily="66" charset="0"/>
              </a:rPr>
              <a:t>.</a:t>
            </a:r>
            <a:r>
              <a:rPr lang="en-US" sz="2900" dirty="0" smtClean="0">
                <a:latin typeface="Comic Sans MS" pitchFamily="66" charset="0"/>
              </a:rPr>
              <a:t> 	</a:t>
            </a:r>
          </a:p>
          <a:p>
            <a:pPr lvl="2" indent="-457200">
              <a:spcBef>
                <a:spcPct val="70000"/>
              </a:spcBef>
              <a:spcAft>
                <a:spcPts val="0"/>
              </a:spcAft>
              <a:buFont typeface="Wingdings" pitchFamily="2" charset="2"/>
              <a:buChar char="§"/>
              <a:tabLst>
                <a:tab pos="280988" algn="l"/>
                <a:tab pos="1193800" algn="l"/>
              </a:tabLst>
            </a:pPr>
            <a:r>
              <a:rPr lang="en-US" sz="2900" dirty="0" smtClean="0">
                <a:latin typeface="Comic Sans MS" pitchFamily="66" charset="0"/>
              </a:rPr>
              <a:t>  	</a:t>
            </a:r>
            <a:r>
              <a:rPr lang="en-US" sz="2900" u="sng" dirty="0" smtClean="0">
                <a:solidFill>
                  <a:srgbClr val="C00000"/>
                </a:solidFill>
                <a:latin typeface="Comic Sans MS" pitchFamily="66" charset="0"/>
              </a:rPr>
              <a:t>Note</a:t>
            </a:r>
            <a:r>
              <a:rPr lang="en-US" sz="2900" dirty="0" smtClean="0">
                <a:solidFill>
                  <a:srgbClr val="C00000"/>
                </a:solidFill>
                <a:latin typeface="Comic Sans MS" pitchFamily="66" charset="0"/>
              </a:rPr>
              <a:t>:</a:t>
            </a:r>
            <a:r>
              <a:rPr lang="en-US" sz="2900" dirty="0" smtClean="0">
                <a:latin typeface="Comic Sans MS" pitchFamily="66" charset="0"/>
              </a:rPr>
              <a:t> If cash is donated to the recipient 	from a third party, is spent by the	recipient 	and the transaction appears in recipient’s 	accounting records, it’s cash.</a:t>
            </a:r>
            <a:endParaRPr lang="en-US" sz="2900" dirty="0">
              <a:latin typeface="Comic Sans MS" pitchFamily="66" charset="0"/>
            </a:endParaRPr>
          </a:p>
        </p:txBody>
      </p:sp>
    </p:spTree>
    <p:extLst>
      <p:ext uri="{BB962C8B-B14F-4D97-AF65-F5344CB8AC3E}">
        <p14:creationId xmlns:p14="http://schemas.microsoft.com/office/powerpoint/2010/main" val="758847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866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866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3866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000" dirty="0" smtClean="0">
                <a:solidFill>
                  <a:srgbClr val="FFFFFF"/>
                </a:solidFill>
                <a:latin typeface="Comic Sans MS" pitchFamily="66" charset="0"/>
              </a:rPr>
              <a:t>Cost Share: In-kind</a:t>
            </a:r>
            <a:endParaRPr lang="en-US" sz="4000" dirty="0">
              <a:solidFill>
                <a:srgbClr val="FFFFFF"/>
              </a:solidFill>
              <a:latin typeface="Comic Sans MS" pitchFamily="66" charset="0"/>
            </a:endParaRPr>
          </a:p>
        </p:txBody>
      </p:sp>
      <p:sp>
        <p:nvSpPr>
          <p:cNvPr id="838660" name="Text Box 4"/>
          <p:cNvSpPr txBox="1">
            <a:spLocks noChangeArrowheads="1"/>
          </p:cNvSpPr>
          <p:nvPr/>
        </p:nvSpPr>
        <p:spPr bwMode="auto">
          <a:xfrm>
            <a:off x="-76200" y="936486"/>
            <a:ext cx="9067800" cy="4845942"/>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lvl="1">
              <a:spcBef>
                <a:spcPct val="10000"/>
              </a:spcBef>
              <a:spcAft>
                <a:spcPct val="10000"/>
              </a:spcAft>
              <a:buFont typeface="Wingdings" pitchFamily="2" charset="2"/>
              <a:buChar char="§"/>
              <a:tabLst>
                <a:tab pos="804863" algn="l"/>
                <a:tab pos="1139825" algn="l"/>
                <a:tab pos="1597025" algn="l"/>
                <a:tab pos="2052638" algn="l"/>
              </a:tabLst>
              <a:defRPr/>
            </a:pPr>
            <a:endParaRPr lang="en-US" sz="400" dirty="0">
              <a:latin typeface="Comic Sans MS" pitchFamily="66" charset="0"/>
            </a:endParaRPr>
          </a:p>
          <a:p>
            <a:pPr marL="914400" lvl="1" indent="-457200">
              <a:spcBef>
                <a:spcPct val="10000"/>
              </a:spcBef>
              <a:spcAft>
                <a:spcPct val="10000"/>
              </a:spcAft>
              <a:buClr>
                <a:schemeClr val="tx1"/>
              </a:buClr>
              <a:buFont typeface="Wingdings" pitchFamily="2" charset="2"/>
              <a:buChar char="§"/>
              <a:tabLst>
                <a:tab pos="455613" algn="l"/>
                <a:tab pos="804863" algn="l"/>
                <a:tab pos="1139825" algn="l"/>
                <a:tab pos="1597025" algn="l"/>
                <a:tab pos="2052638" algn="l"/>
              </a:tabLst>
            </a:pPr>
            <a:r>
              <a:rPr lang="en-US" sz="2900" u="sng" dirty="0" smtClean="0">
                <a:solidFill>
                  <a:srgbClr val="C00000"/>
                </a:solidFill>
                <a:latin typeface="Comic Sans MS" pitchFamily="66" charset="0"/>
              </a:rPr>
              <a:t>Value of in-kind donations</a:t>
            </a:r>
            <a:r>
              <a:rPr lang="en-US" sz="2900" dirty="0" smtClean="0">
                <a:solidFill>
                  <a:srgbClr val="C00000"/>
                </a:solidFill>
                <a:latin typeface="Comic Sans MS" pitchFamily="66" charset="0"/>
              </a:rPr>
              <a:t> </a:t>
            </a:r>
            <a:r>
              <a:rPr lang="en-US" sz="2900" dirty="0" smtClean="0">
                <a:latin typeface="Comic Sans MS" pitchFamily="66" charset="0"/>
              </a:rPr>
              <a:t>(services, space, equipment, and volunteer time) must comply with applicable cost principles and follow reasonable business practice.</a:t>
            </a:r>
          </a:p>
          <a:p>
            <a:pPr marL="914400" lvl="1" indent="-457200">
              <a:spcBef>
                <a:spcPct val="10000"/>
              </a:spcBef>
              <a:spcAft>
                <a:spcPct val="10000"/>
              </a:spcAft>
              <a:buClr>
                <a:schemeClr val="tx1"/>
              </a:buClr>
              <a:buFont typeface="Wingdings" pitchFamily="2" charset="2"/>
              <a:buChar char="§"/>
              <a:tabLst>
                <a:tab pos="455613" algn="l"/>
                <a:tab pos="804863" algn="l"/>
                <a:tab pos="1139825" algn="l"/>
                <a:tab pos="1597025" algn="l"/>
                <a:tab pos="2052638" algn="l"/>
              </a:tabLst>
            </a:pPr>
            <a:r>
              <a:rPr lang="en-US" sz="2900" u="sng" dirty="0" smtClean="0">
                <a:solidFill>
                  <a:srgbClr val="C00000"/>
                </a:solidFill>
                <a:latin typeface="Comic Sans MS" pitchFamily="66" charset="0"/>
              </a:rPr>
              <a:t>Bottom-line</a:t>
            </a:r>
            <a:r>
              <a:rPr lang="en-US" sz="2900" dirty="0" smtClean="0">
                <a:solidFill>
                  <a:srgbClr val="C00000"/>
                </a:solidFill>
                <a:latin typeface="Comic Sans MS" pitchFamily="66" charset="0"/>
              </a:rPr>
              <a:t>:</a:t>
            </a:r>
            <a:r>
              <a:rPr lang="en-US" sz="2900" dirty="0" smtClean="0">
                <a:latin typeface="Comic Sans MS" pitchFamily="66" charset="0"/>
              </a:rPr>
              <a:t> The value can’t be unreasonably inflated and must be verified </a:t>
            </a:r>
            <a:r>
              <a:rPr lang="en-US" sz="2900" dirty="0">
                <a:latin typeface="Comic Sans MS" pitchFamily="66" charset="0"/>
              </a:rPr>
              <a:t>using prevailing commercial rates. </a:t>
            </a:r>
            <a:endParaRPr lang="en-US" sz="2900" dirty="0" smtClean="0">
              <a:latin typeface="Comic Sans MS" pitchFamily="66" charset="0"/>
            </a:endParaRPr>
          </a:p>
          <a:p>
            <a:pPr marL="914400" lvl="1" indent="-457200">
              <a:spcBef>
                <a:spcPct val="10000"/>
              </a:spcBef>
              <a:spcAft>
                <a:spcPct val="10000"/>
              </a:spcAft>
              <a:buFont typeface="Wingdings" pitchFamily="2" charset="2"/>
              <a:buChar char="§"/>
              <a:tabLst>
                <a:tab pos="455613" algn="l"/>
                <a:tab pos="804863" algn="l"/>
                <a:tab pos="1139825" algn="l"/>
                <a:tab pos="1597025" algn="l"/>
                <a:tab pos="2052638" algn="l"/>
              </a:tabLst>
            </a:pPr>
            <a:r>
              <a:rPr lang="en-US" sz="2900" dirty="0" smtClean="0">
                <a:latin typeface="Comic Sans MS" pitchFamily="66" charset="0"/>
              </a:rPr>
              <a:t>I prefer using a </a:t>
            </a:r>
            <a:r>
              <a:rPr lang="en-US" sz="2900" u="sng" dirty="0" smtClean="0">
                <a:latin typeface="Comic Sans MS" pitchFamily="66" charset="0"/>
              </a:rPr>
              <a:t>zero balance invoice</a:t>
            </a:r>
            <a:r>
              <a:rPr lang="en-US" sz="2900" dirty="0" smtClean="0">
                <a:latin typeface="Comic Sans MS" pitchFamily="66" charset="0"/>
              </a:rPr>
              <a:t> that “bills” for the service at customary rates and then credits the charge.</a:t>
            </a:r>
            <a:endParaRPr lang="en-US" sz="2900" dirty="0" smtClean="0">
              <a:solidFill>
                <a:srgbClr val="C00000"/>
              </a:solidFill>
              <a:latin typeface="Comic Sans MS" pitchFamily="66" charset="0"/>
            </a:endParaRPr>
          </a:p>
        </p:txBody>
      </p:sp>
    </p:spTree>
    <p:extLst>
      <p:ext uri="{BB962C8B-B14F-4D97-AF65-F5344CB8AC3E}">
        <p14:creationId xmlns:p14="http://schemas.microsoft.com/office/powerpoint/2010/main" val="1536488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866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866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000" dirty="0" smtClean="0">
                <a:solidFill>
                  <a:srgbClr val="FFFFFF"/>
                </a:solidFill>
                <a:latin typeface="Comic Sans MS" pitchFamily="66" charset="0"/>
              </a:rPr>
              <a:t>Cost Share: In-kind</a:t>
            </a:r>
            <a:endParaRPr lang="en-US" sz="4000" dirty="0">
              <a:solidFill>
                <a:srgbClr val="FFFFFF"/>
              </a:solidFill>
              <a:latin typeface="Comic Sans MS" pitchFamily="66" charset="0"/>
            </a:endParaRPr>
          </a:p>
        </p:txBody>
      </p:sp>
      <p:sp>
        <p:nvSpPr>
          <p:cNvPr id="838660" name="Text Box 4"/>
          <p:cNvSpPr txBox="1">
            <a:spLocks noChangeArrowheads="1"/>
          </p:cNvSpPr>
          <p:nvPr/>
        </p:nvSpPr>
        <p:spPr bwMode="auto">
          <a:xfrm>
            <a:off x="-228600" y="914400"/>
            <a:ext cx="9372600" cy="5292218"/>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lvl="1">
              <a:spcBef>
                <a:spcPct val="10000"/>
              </a:spcBef>
              <a:spcAft>
                <a:spcPct val="10000"/>
              </a:spcAft>
              <a:buFont typeface="Wingdings" pitchFamily="2" charset="2"/>
              <a:buChar char="§"/>
              <a:tabLst>
                <a:tab pos="804863" algn="l"/>
                <a:tab pos="1139825" algn="l"/>
                <a:tab pos="1597025" algn="l"/>
                <a:tab pos="2052638" algn="l"/>
              </a:tabLst>
              <a:defRPr/>
            </a:pPr>
            <a:endParaRPr lang="en-US" sz="400" dirty="0">
              <a:latin typeface="Comic Sans MS" pitchFamily="66" charset="0"/>
            </a:endParaRPr>
          </a:p>
          <a:p>
            <a:pPr marL="914400" lvl="1" indent="-457200">
              <a:spcBef>
                <a:spcPct val="10000"/>
              </a:spcBef>
              <a:spcAft>
                <a:spcPct val="10000"/>
              </a:spcAft>
              <a:buFont typeface="Wingdings" pitchFamily="2" charset="2"/>
              <a:buChar char="§"/>
              <a:tabLst>
                <a:tab pos="455613" algn="l"/>
                <a:tab pos="804863" algn="l"/>
                <a:tab pos="1143000" algn="l"/>
                <a:tab pos="1597025" algn="l"/>
                <a:tab pos="2052638" algn="l"/>
              </a:tabLst>
            </a:pPr>
            <a:r>
              <a:rPr lang="en-US" sz="2900" dirty="0" smtClean="0">
                <a:solidFill>
                  <a:schemeClr val="tx1"/>
                </a:solidFill>
                <a:latin typeface="Comic Sans MS" pitchFamily="66" charset="0"/>
              </a:rPr>
              <a:t>Standard </a:t>
            </a:r>
            <a:r>
              <a:rPr lang="en-US" sz="2900" dirty="0">
                <a:solidFill>
                  <a:schemeClr val="tx1"/>
                </a:solidFill>
                <a:latin typeface="Comic Sans MS" pitchFamily="66" charset="0"/>
              </a:rPr>
              <a:t>“education discounts” on </a:t>
            </a:r>
            <a:r>
              <a:rPr lang="en-US" sz="2900" dirty="0" smtClean="0">
                <a:solidFill>
                  <a:schemeClr val="tx1"/>
                </a:solidFill>
                <a:latin typeface="Comic Sans MS" pitchFamily="66" charset="0"/>
              </a:rPr>
              <a:t>equipment are </a:t>
            </a:r>
            <a:r>
              <a:rPr lang="en-US" sz="2900" dirty="0">
                <a:solidFill>
                  <a:schemeClr val="tx1"/>
                </a:solidFill>
                <a:latin typeface="Comic Sans MS" pitchFamily="66" charset="0"/>
              </a:rPr>
              <a:t>not </a:t>
            </a:r>
            <a:r>
              <a:rPr lang="en-US" sz="2900" dirty="0" smtClean="0">
                <a:solidFill>
                  <a:schemeClr val="tx1"/>
                </a:solidFill>
                <a:latin typeface="Comic Sans MS" pitchFamily="66" charset="0"/>
              </a:rPr>
              <a:t>eligible to be used as cost </a:t>
            </a:r>
            <a:r>
              <a:rPr lang="en-US" sz="2900" dirty="0">
                <a:solidFill>
                  <a:schemeClr val="tx1"/>
                </a:solidFill>
                <a:latin typeface="Comic Sans MS" pitchFamily="66" charset="0"/>
              </a:rPr>
              <a:t>share.  </a:t>
            </a:r>
            <a:r>
              <a:rPr lang="en-US" sz="2900" dirty="0" smtClean="0">
                <a:solidFill>
                  <a:schemeClr val="tx1"/>
                </a:solidFill>
                <a:latin typeface="Comic Sans MS" pitchFamily="66" charset="0"/>
              </a:rPr>
              <a:t>However</a:t>
            </a:r>
            <a:r>
              <a:rPr lang="en-US" sz="2900" dirty="0">
                <a:solidFill>
                  <a:schemeClr val="tx1"/>
                </a:solidFill>
                <a:latin typeface="Comic Sans MS" pitchFamily="66" charset="0"/>
              </a:rPr>
              <a:t>, </a:t>
            </a:r>
            <a:r>
              <a:rPr lang="en-US" sz="2900" dirty="0" smtClean="0">
                <a:solidFill>
                  <a:schemeClr val="tx1"/>
                </a:solidFill>
                <a:latin typeface="Comic Sans MS" pitchFamily="66" charset="0"/>
              </a:rPr>
              <a:t>additional </a:t>
            </a:r>
            <a:r>
              <a:rPr lang="en-US" sz="2900" dirty="0">
                <a:solidFill>
                  <a:schemeClr val="tx1"/>
                </a:solidFill>
                <a:latin typeface="Comic Sans MS" pitchFamily="66" charset="0"/>
              </a:rPr>
              <a:t>manufacturer discounts </a:t>
            </a:r>
            <a:r>
              <a:rPr lang="en-US" sz="2900" dirty="0" smtClean="0">
                <a:solidFill>
                  <a:schemeClr val="tx1"/>
                </a:solidFill>
                <a:latin typeface="Comic Sans MS" pitchFamily="66" charset="0"/>
              </a:rPr>
              <a:t>above </a:t>
            </a:r>
            <a:r>
              <a:rPr lang="en-US" sz="2900" dirty="0">
                <a:solidFill>
                  <a:schemeClr val="tx1"/>
                </a:solidFill>
                <a:latin typeface="Comic Sans MS" pitchFamily="66" charset="0"/>
              </a:rPr>
              <a:t>standard </a:t>
            </a:r>
            <a:r>
              <a:rPr lang="en-US" sz="2900" dirty="0" smtClean="0">
                <a:solidFill>
                  <a:schemeClr val="tx1"/>
                </a:solidFill>
                <a:latin typeface="Comic Sans MS" pitchFamily="66" charset="0"/>
              </a:rPr>
              <a:t>education </a:t>
            </a:r>
            <a:r>
              <a:rPr lang="en-US" sz="2900" dirty="0">
                <a:solidFill>
                  <a:schemeClr val="tx1"/>
                </a:solidFill>
                <a:latin typeface="Comic Sans MS" pitchFamily="66" charset="0"/>
              </a:rPr>
              <a:t>discounts </a:t>
            </a:r>
            <a:r>
              <a:rPr lang="en-US" sz="2900" dirty="0" smtClean="0">
                <a:solidFill>
                  <a:schemeClr val="tx1"/>
                </a:solidFill>
                <a:latin typeface="Comic Sans MS" pitchFamily="66" charset="0"/>
              </a:rPr>
              <a:t>may, with prior approval </a:t>
            </a:r>
            <a:r>
              <a:rPr lang="en-US" sz="2900" dirty="0">
                <a:solidFill>
                  <a:schemeClr val="tx1"/>
                </a:solidFill>
                <a:latin typeface="Comic Sans MS" pitchFamily="66" charset="0"/>
              </a:rPr>
              <a:t>from </a:t>
            </a:r>
            <a:r>
              <a:rPr lang="en-US" sz="2900" dirty="0" smtClean="0">
                <a:solidFill>
                  <a:schemeClr val="tx1"/>
                </a:solidFill>
                <a:latin typeface="Comic Sans MS" pitchFamily="66" charset="0"/>
              </a:rPr>
              <a:t>agency, be eligible.</a:t>
            </a:r>
            <a:r>
              <a:rPr lang="en-US" sz="2900" dirty="0" smtClean="0">
                <a:latin typeface="Comic Sans MS" pitchFamily="66" charset="0"/>
              </a:rPr>
              <a:t> </a:t>
            </a:r>
            <a:r>
              <a:rPr lang="en-US" sz="2900" dirty="0">
                <a:latin typeface="Comic Sans MS" pitchFamily="66" charset="0"/>
              </a:rPr>
              <a:t>	</a:t>
            </a:r>
          </a:p>
          <a:p>
            <a:pPr marL="914400" lvl="1" indent="-457200">
              <a:spcBef>
                <a:spcPct val="10000"/>
              </a:spcBef>
              <a:spcAft>
                <a:spcPct val="10000"/>
              </a:spcAft>
              <a:buClr>
                <a:schemeClr val="tx1"/>
              </a:buClr>
              <a:buFont typeface="Wingdings" pitchFamily="2" charset="2"/>
              <a:buChar char="§"/>
              <a:tabLst>
                <a:tab pos="455613" algn="l"/>
                <a:tab pos="804863" algn="l"/>
                <a:tab pos="1139825" algn="l"/>
                <a:tab pos="1597025" algn="l"/>
                <a:tab pos="2052638" algn="l"/>
              </a:tabLst>
            </a:pPr>
            <a:r>
              <a:rPr lang="en-US" sz="2900" b="1" u="sng" dirty="0">
                <a:solidFill>
                  <a:srgbClr val="C00000"/>
                </a:solidFill>
                <a:latin typeface="Comic Sans MS" pitchFamily="66" charset="0"/>
              </a:rPr>
              <a:t>Note</a:t>
            </a:r>
            <a:r>
              <a:rPr lang="en-US" sz="2900" b="1" dirty="0">
                <a:solidFill>
                  <a:srgbClr val="C00000"/>
                </a:solidFill>
                <a:latin typeface="Comic Sans MS" pitchFamily="66" charset="0"/>
              </a:rPr>
              <a:t>:</a:t>
            </a:r>
            <a:r>
              <a:rPr lang="en-US" sz="2900" dirty="0">
                <a:latin typeface="Comic Sans MS" pitchFamily="66" charset="0"/>
              </a:rPr>
              <a:t> </a:t>
            </a:r>
            <a:r>
              <a:rPr lang="en-US" sz="2900" dirty="0">
                <a:solidFill>
                  <a:schemeClr val="tx1"/>
                </a:solidFill>
                <a:latin typeface="Comic Sans MS" pitchFamily="66" charset="0"/>
              </a:rPr>
              <a:t>Commitments in proposals become requirements in awards!  The proposal is usually incorporated into the award by reference.</a:t>
            </a:r>
            <a:endParaRPr lang="en-US" sz="2800" dirty="0">
              <a:latin typeface="Comic Sans MS" pitchFamily="66" charset="0"/>
            </a:endParaRPr>
          </a:p>
          <a:p>
            <a:pPr marL="914400" lvl="1" indent="-457200">
              <a:spcBef>
                <a:spcPct val="10000"/>
              </a:spcBef>
              <a:spcAft>
                <a:spcPct val="10000"/>
              </a:spcAft>
              <a:buClr>
                <a:schemeClr val="tx1"/>
              </a:buClr>
              <a:buFont typeface="Wingdings" pitchFamily="2" charset="2"/>
              <a:buChar char="§"/>
              <a:tabLst>
                <a:tab pos="455613" algn="l"/>
                <a:tab pos="804863" algn="l"/>
                <a:tab pos="1139825" algn="l"/>
                <a:tab pos="1597025" algn="l"/>
                <a:tab pos="2052638" algn="l"/>
              </a:tabLst>
            </a:pPr>
            <a:r>
              <a:rPr lang="en-US" sz="2900" b="1" u="sng" dirty="0" smtClean="0">
                <a:solidFill>
                  <a:srgbClr val="C00000"/>
                </a:solidFill>
                <a:latin typeface="Comic Sans MS" pitchFamily="66" charset="0"/>
              </a:rPr>
              <a:t>Note</a:t>
            </a:r>
            <a:r>
              <a:rPr lang="en-US" sz="2900" b="1" dirty="0" smtClean="0">
                <a:solidFill>
                  <a:srgbClr val="C00000"/>
                </a:solidFill>
                <a:latin typeface="Comic Sans MS" pitchFamily="66" charset="0"/>
              </a:rPr>
              <a:t>:</a:t>
            </a:r>
            <a:r>
              <a:rPr lang="en-US" sz="2900" dirty="0" smtClean="0">
                <a:latin typeface="Comic Sans MS" pitchFamily="66" charset="0"/>
              </a:rPr>
              <a:t> The unrecovered F&amp;A on the direct cost share items may </a:t>
            </a:r>
            <a:r>
              <a:rPr lang="en-US" sz="2900" dirty="0">
                <a:latin typeface="Comic Sans MS" pitchFamily="66" charset="0"/>
              </a:rPr>
              <a:t>be </a:t>
            </a:r>
            <a:r>
              <a:rPr lang="en-US" sz="2900" dirty="0" smtClean="0">
                <a:latin typeface="Comic Sans MS" pitchFamily="66" charset="0"/>
              </a:rPr>
              <a:t>used </a:t>
            </a:r>
            <a:r>
              <a:rPr lang="en-US" sz="2900" dirty="0">
                <a:latin typeface="Comic Sans MS" pitchFamily="66" charset="0"/>
              </a:rPr>
              <a:t>as </a:t>
            </a:r>
            <a:r>
              <a:rPr lang="en-US" sz="2900" dirty="0" smtClean="0">
                <a:latin typeface="Comic Sans MS" pitchFamily="66" charset="0"/>
              </a:rPr>
              <a:t>cost </a:t>
            </a:r>
            <a:r>
              <a:rPr lang="en-US" sz="2900" dirty="0">
                <a:latin typeface="Comic Sans MS" pitchFamily="66" charset="0"/>
              </a:rPr>
              <a:t>share with prior approval of </a:t>
            </a:r>
            <a:r>
              <a:rPr lang="en-US" sz="2900" dirty="0" smtClean="0">
                <a:latin typeface="Comic Sans MS" pitchFamily="66" charset="0"/>
              </a:rPr>
              <a:t>the awarding agency</a:t>
            </a:r>
            <a:r>
              <a:rPr lang="en-US" sz="2900" dirty="0" smtClean="0">
                <a:latin typeface="Comic Sans MS" pitchFamily="66" charset="0"/>
              </a:rPr>
              <a:t>.</a:t>
            </a:r>
            <a:endParaRPr lang="en-US" sz="2900" dirty="0" smtClean="0">
              <a:latin typeface="Comic Sans MS" pitchFamily="66" charset="0"/>
            </a:endParaRPr>
          </a:p>
        </p:txBody>
      </p:sp>
    </p:spTree>
    <p:extLst>
      <p:ext uri="{BB962C8B-B14F-4D97-AF65-F5344CB8AC3E}">
        <p14:creationId xmlns:p14="http://schemas.microsoft.com/office/powerpoint/2010/main" val="3798760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866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866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76200"/>
            <a:ext cx="8686800" cy="1661993"/>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lvl="1" algn="ctr">
              <a:spcBef>
                <a:spcPct val="40000"/>
              </a:spcBef>
              <a:spcAft>
                <a:spcPct val="10000"/>
              </a:spcAft>
              <a:tabLst>
                <a:tab pos="349250" algn="l"/>
                <a:tab pos="749300" algn="l"/>
                <a:tab pos="800100" algn="l"/>
                <a:tab pos="1597025" algn="l"/>
              </a:tabLst>
              <a:defRPr/>
            </a:pPr>
            <a:r>
              <a:rPr lang="en-US" sz="3400" dirty="0">
                <a:solidFill>
                  <a:srgbClr val="FFFFFF"/>
                </a:solidFill>
                <a:latin typeface="Comic Sans MS" pitchFamily="66" charset="0"/>
              </a:rPr>
              <a:t>Y</a:t>
            </a:r>
            <a:r>
              <a:rPr lang="en-US" sz="3400" dirty="0" smtClean="0">
                <a:solidFill>
                  <a:srgbClr val="FFFFFF"/>
                </a:solidFill>
                <a:latin typeface="Comic Sans MS" pitchFamily="66" charset="0"/>
              </a:rPr>
              <a:t>our </a:t>
            </a:r>
            <a:r>
              <a:rPr lang="en-US" sz="3400" dirty="0">
                <a:solidFill>
                  <a:srgbClr val="FFFFFF"/>
                </a:solidFill>
                <a:latin typeface="Comic Sans MS" pitchFamily="66" charset="0"/>
              </a:rPr>
              <a:t>NSF PM </a:t>
            </a:r>
            <a:r>
              <a:rPr lang="en-US" sz="3400" dirty="0" smtClean="0">
                <a:solidFill>
                  <a:srgbClr val="FFFFFF"/>
                </a:solidFill>
                <a:latin typeface="Comic Sans MS" pitchFamily="66" charset="0"/>
              </a:rPr>
              <a:t>has informed </a:t>
            </a:r>
            <a:r>
              <a:rPr lang="en-US" sz="3400" dirty="0">
                <a:solidFill>
                  <a:srgbClr val="FFFFFF"/>
                </a:solidFill>
                <a:latin typeface="Comic Sans MS" pitchFamily="66" charset="0"/>
              </a:rPr>
              <a:t>you the proposal you submitted 5 months ago </a:t>
            </a:r>
            <a:r>
              <a:rPr lang="en-US" sz="3400" dirty="0" smtClean="0">
                <a:solidFill>
                  <a:srgbClr val="FFFFFF"/>
                </a:solidFill>
                <a:latin typeface="Comic Sans MS" pitchFamily="66" charset="0"/>
              </a:rPr>
              <a:t>has been </a:t>
            </a:r>
            <a:r>
              <a:rPr lang="en-US" sz="3400" dirty="0">
                <a:solidFill>
                  <a:srgbClr val="FFFF00"/>
                </a:solidFill>
                <a:latin typeface="Comic Sans MS" pitchFamily="66" charset="0"/>
              </a:rPr>
              <a:t>recommended for funding.</a:t>
            </a:r>
            <a:endParaRPr lang="en-US" sz="3400" b="1" dirty="0">
              <a:solidFill>
                <a:srgbClr val="FFFF00"/>
              </a:solidFill>
              <a:latin typeface="Comic Sans MS" pitchFamily="66" charset="0"/>
            </a:endParaRPr>
          </a:p>
        </p:txBody>
      </p:sp>
      <p:sp>
        <p:nvSpPr>
          <p:cNvPr id="2" name="TextBox 1"/>
          <p:cNvSpPr txBox="1"/>
          <p:nvPr/>
        </p:nvSpPr>
        <p:spPr>
          <a:xfrm>
            <a:off x="0" y="1752600"/>
            <a:ext cx="9144000" cy="4185761"/>
          </a:xfrm>
          <a:prstGeom prst="rect">
            <a:avLst/>
          </a:prstGeom>
          <a:noFill/>
        </p:spPr>
        <p:txBody>
          <a:bodyPr wrap="square" rtlCol="0">
            <a:spAutoFit/>
          </a:bodyPr>
          <a:lstStyle/>
          <a:p>
            <a:pPr algn="ctr"/>
            <a:r>
              <a:rPr lang="en-US" sz="3000" b="1" dirty="0" smtClean="0">
                <a:solidFill>
                  <a:srgbClr val="C00000"/>
                </a:solidFill>
                <a:latin typeface="Comic Sans MS" pitchFamily="66" charset="0"/>
              </a:rPr>
              <a:t>What should you do?</a:t>
            </a:r>
          </a:p>
          <a:p>
            <a:pPr algn="ctr"/>
            <a:r>
              <a:rPr lang="en-US" sz="400" b="1" dirty="0" smtClean="0">
                <a:solidFill>
                  <a:srgbClr val="C00000"/>
                </a:solidFill>
                <a:latin typeface="Comic Sans MS" pitchFamily="66" charset="0"/>
              </a:rPr>
              <a:t> </a:t>
            </a:r>
            <a:endParaRPr lang="en-US" sz="400" dirty="0" smtClean="0">
              <a:latin typeface="Comic Sans MS" pitchFamily="66" charset="0"/>
            </a:endParaRPr>
          </a:p>
          <a:p>
            <a:pPr marL="342900" indent="-342900">
              <a:buFont typeface="Arial" pitchFamily="34" charset="0"/>
              <a:buChar char="•"/>
            </a:pPr>
            <a:r>
              <a:rPr lang="en-US" sz="2800" dirty="0" smtClean="0">
                <a:latin typeface="Comic Sans MS" pitchFamily="66" charset="0"/>
              </a:rPr>
              <a:t>Determine </a:t>
            </a:r>
            <a:r>
              <a:rPr lang="en-US" sz="2800" dirty="0">
                <a:latin typeface="Comic Sans MS" pitchFamily="66" charset="0"/>
              </a:rPr>
              <a:t>the funding level and </a:t>
            </a:r>
            <a:r>
              <a:rPr lang="en-US" sz="2800" dirty="0" smtClean="0">
                <a:latin typeface="Comic Sans MS" pitchFamily="66" charset="0"/>
              </a:rPr>
              <a:t>the estimated </a:t>
            </a:r>
            <a:r>
              <a:rPr lang="en-US" sz="2800" dirty="0">
                <a:latin typeface="Comic Sans MS" pitchFamily="66" charset="0"/>
              </a:rPr>
              <a:t>start </a:t>
            </a:r>
            <a:r>
              <a:rPr lang="en-US" sz="2800" dirty="0" smtClean="0">
                <a:latin typeface="Comic Sans MS" pitchFamily="66" charset="0"/>
              </a:rPr>
              <a:t>date for the project.</a:t>
            </a:r>
          </a:p>
          <a:p>
            <a:pPr marL="342900" indent="-342900">
              <a:buFont typeface="Arial" pitchFamily="34" charset="0"/>
              <a:buChar char="•"/>
            </a:pPr>
            <a:r>
              <a:rPr lang="en-US" sz="2800" dirty="0" smtClean="0">
                <a:latin typeface="Comic Sans MS" pitchFamily="66" charset="0"/>
              </a:rPr>
              <a:t>Alternate plans of action:</a:t>
            </a:r>
          </a:p>
          <a:p>
            <a:pPr marL="1257300" lvl="2" indent="-342900">
              <a:buFont typeface="Arial" pitchFamily="34" charset="0"/>
              <a:buChar char="•"/>
            </a:pPr>
            <a:r>
              <a:rPr lang="en-US" sz="2400" b="1" u="sng" dirty="0" smtClean="0">
                <a:latin typeface="Comic Sans MS" pitchFamily="66" charset="0"/>
              </a:rPr>
              <a:t>Do nothing </a:t>
            </a:r>
            <a:r>
              <a:rPr lang="en-US" sz="2400" dirty="0" smtClean="0">
                <a:latin typeface="Comic Sans MS" pitchFamily="66" charset="0"/>
              </a:rPr>
              <a:t>– Simply wait for award to arrive.</a:t>
            </a:r>
          </a:p>
          <a:p>
            <a:pPr marL="1257300" lvl="2" indent="-342900">
              <a:buFont typeface="Arial" pitchFamily="34" charset="0"/>
              <a:buChar char="•"/>
            </a:pPr>
            <a:r>
              <a:rPr lang="en-US" sz="2400" b="1" u="sng" dirty="0" smtClean="0">
                <a:latin typeface="Comic Sans MS" pitchFamily="66" charset="0"/>
              </a:rPr>
              <a:t>Preliminary planning </a:t>
            </a:r>
            <a:r>
              <a:rPr lang="en-US" sz="2400" dirty="0" smtClean="0">
                <a:latin typeface="Comic Sans MS" pitchFamily="66" charset="0"/>
              </a:rPr>
              <a:t>– Take steps that </a:t>
            </a:r>
            <a:r>
              <a:rPr lang="en-US" sz="2400" dirty="0">
                <a:latin typeface="Comic Sans MS" pitchFamily="66" charset="0"/>
              </a:rPr>
              <a:t>will allow you to act quickly when the award </a:t>
            </a:r>
            <a:r>
              <a:rPr lang="en-US" sz="2400" dirty="0" smtClean="0">
                <a:latin typeface="Comic Sans MS" pitchFamily="66" charset="0"/>
              </a:rPr>
              <a:t>arrives, </a:t>
            </a:r>
            <a:r>
              <a:rPr lang="en-US" sz="2400" dirty="0">
                <a:latin typeface="Comic Sans MS" pitchFamily="66" charset="0"/>
              </a:rPr>
              <a:t>e.g., write specs for equipment purchases, prepare ads for new </a:t>
            </a:r>
            <a:r>
              <a:rPr lang="en-US" sz="2400" dirty="0" smtClean="0">
                <a:latin typeface="Comic Sans MS" pitchFamily="66" charset="0"/>
              </a:rPr>
              <a:t>positions, but don’t incur expense now.</a:t>
            </a:r>
          </a:p>
          <a:p>
            <a:pPr marL="1257300" lvl="2" indent="-342900">
              <a:buFont typeface="Arial" pitchFamily="34" charset="0"/>
              <a:buChar char="•"/>
            </a:pPr>
            <a:r>
              <a:rPr lang="en-US" sz="2400" dirty="0" smtClean="0">
                <a:latin typeface="Comic Sans MS" pitchFamily="66" charset="0"/>
              </a:rPr>
              <a:t>Take actions that actually </a:t>
            </a:r>
            <a:r>
              <a:rPr lang="en-US" sz="2400" b="1" u="sng" dirty="0" smtClean="0">
                <a:latin typeface="Comic Sans MS" pitchFamily="66" charset="0"/>
              </a:rPr>
              <a:t>spend or obligate funds</a:t>
            </a:r>
            <a:r>
              <a:rPr lang="en-US" sz="2400" dirty="0" smtClean="0">
                <a:latin typeface="Comic Sans MS" pitchFamily="66" charset="0"/>
              </a:rPr>
              <a:t>!</a:t>
            </a:r>
            <a:endParaRPr lang="en-US" sz="2800" dirty="0">
              <a:latin typeface="Comic Sans MS" pitchFamily="66" charset="0"/>
            </a:endParaRPr>
          </a:p>
          <a:p>
            <a:endParaRPr lang="en-US" sz="400" dirty="0" smtClean="0">
              <a:latin typeface="Comic Sans MS" pitchFamily="66" charset="0"/>
            </a:endParaRPr>
          </a:p>
        </p:txBody>
      </p:sp>
      <p:sp>
        <p:nvSpPr>
          <p:cNvPr id="5" name="Oval 4"/>
          <p:cNvSpPr/>
          <p:nvPr/>
        </p:nvSpPr>
        <p:spPr bwMode="auto">
          <a:xfrm>
            <a:off x="228600" y="5867401"/>
            <a:ext cx="6324600" cy="914399"/>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3200" dirty="0" smtClean="0">
                <a:solidFill>
                  <a:srgbClr val="FFFFFF"/>
                </a:solidFill>
                <a:latin typeface="Comic Sans MS" pitchFamily="66" charset="0"/>
              </a:rPr>
              <a:t>Pre-award </a:t>
            </a:r>
            <a:r>
              <a:rPr lang="en-US" sz="3200" dirty="0">
                <a:solidFill>
                  <a:srgbClr val="FFFFFF"/>
                </a:solidFill>
                <a:latin typeface="Comic Sans MS" pitchFamily="66" charset="0"/>
              </a:rPr>
              <a:t>Costs</a:t>
            </a:r>
          </a:p>
        </p:txBody>
      </p:sp>
    </p:spTree>
    <p:extLst>
      <p:ext uri="{BB962C8B-B14F-4D97-AF65-F5344CB8AC3E}">
        <p14:creationId xmlns:p14="http://schemas.microsoft.com/office/powerpoint/2010/main" val="583815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3"/>
          <p:cNvGraphicFramePr>
            <a:graphicFrameLocks noChangeAspect="1"/>
          </p:cNvGraphicFramePr>
          <p:nvPr>
            <p:extLst>
              <p:ext uri="{D42A27DB-BD31-4B8C-83A1-F6EECF244321}">
                <p14:modId xmlns:p14="http://schemas.microsoft.com/office/powerpoint/2010/main" val="3432799096"/>
              </p:ext>
            </p:extLst>
          </p:nvPr>
        </p:nvGraphicFramePr>
        <p:xfrm>
          <a:off x="0" y="990600"/>
          <a:ext cx="9202738" cy="3992563"/>
        </p:xfrm>
        <a:graphic>
          <a:graphicData uri="http://schemas.openxmlformats.org/presentationml/2006/ole">
            <mc:AlternateContent xmlns:mc="http://schemas.openxmlformats.org/markup-compatibility/2006">
              <mc:Choice xmlns:v="urn:schemas-microsoft-com:vml" Requires="v">
                <p:oleObj spid="_x0000_s1028" name="Worksheet" r:id="rId4" imgW="3733908" imgH="1600308" progId="Excel.Sheet.8">
                  <p:embed/>
                </p:oleObj>
              </mc:Choice>
              <mc:Fallback>
                <p:oleObj name="Worksheet" r:id="rId4" imgW="3733908" imgH="1600308" progId="Excel.Sheet.8">
                  <p:embed/>
                  <p:pic>
                    <p:nvPicPr>
                      <p:cNvPr id="0" name=""/>
                      <p:cNvPicPr>
                        <a:picLocks noChangeAspect="1" noChangeArrowheads="1"/>
                      </p:cNvPicPr>
                      <p:nvPr/>
                    </p:nvPicPr>
                    <p:blipFill>
                      <a:blip r:embed="rId5"/>
                      <a:srcRect/>
                      <a:stretch>
                        <a:fillRect/>
                      </a:stretch>
                    </p:blipFill>
                    <p:spPr bwMode="auto">
                      <a:xfrm>
                        <a:off x="0" y="990600"/>
                        <a:ext cx="9202738" cy="3992563"/>
                      </a:xfrm>
                      <a:prstGeom prst="rect">
                        <a:avLst/>
                      </a:prstGeom>
                      <a:noFill/>
                      <a:ln>
                        <a:noFill/>
                      </a:ln>
                      <a:effectLst/>
                      <a:extLst/>
                    </p:spPr>
                  </p:pic>
                </p:oleObj>
              </mc:Fallback>
            </mc:AlternateContent>
          </a:graphicData>
        </a:graphic>
      </p:graphicFrame>
      <p:sp>
        <p:nvSpPr>
          <p:cNvPr id="2052" name="Text Box 4"/>
          <p:cNvSpPr txBox="1">
            <a:spLocks noChangeArrowheads="1"/>
          </p:cNvSpPr>
          <p:nvPr/>
        </p:nvSpPr>
        <p:spPr bwMode="auto">
          <a:xfrm>
            <a:off x="914400" y="5257800"/>
            <a:ext cx="7391400" cy="1015663"/>
          </a:xfrm>
          <a:prstGeom prst="rect">
            <a:avLst/>
          </a:prstGeom>
          <a:solidFill>
            <a:schemeClr val="tx1"/>
          </a:solidFill>
          <a:ln w="9525">
            <a:noFill/>
            <a:miter lim="800000"/>
            <a:headEnd/>
            <a:tailEnd/>
          </a:ln>
        </p:spPr>
        <p:txBody>
          <a:bodyPr wrap="square">
            <a:spAutoFit/>
          </a:bodyPr>
          <a:lstStyle/>
          <a:p>
            <a:pPr algn="ctr">
              <a:spcBef>
                <a:spcPct val="50000"/>
              </a:spcBef>
            </a:pPr>
            <a:r>
              <a:rPr lang="en-US" sz="2000" b="1" dirty="0" smtClean="0">
                <a:solidFill>
                  <a:srgbClr val="FFFF00"/>
                </a:solidFill>
                <a:latin typeface="Comic Sans MS" pitchFamily="66" charset="0"/>
              </a:rPr>
              <a:t>The </a:t>
            </a:r>
            <a:r>
              <a:rPr lang="en-US" sz="2000" b="1" dirty="0" smtClean="0">
                <a:solidFill>
                  <a:srgbClr val="FFFF00"/>
                </a:solidFill>
                <a:latin typeface="Comic Sans MS" pitchFamily="66" charset="0"/>
              </a:rPr>
              <a:t>un</a:t>
            </a:r>
            <a:r>
              <a:rPr lang="en-US" sz="2000" b="1" dirty="0" smtClean="0">
                <a:solidFill>
                  <a:srgbClr val="FFFF00"/>
                </a:solidFill>
                <a:latin typeface="Comic Sans MS" pitchFamily="66" charset="0"/>
              </a:rPr>
              <a:t>recovered F&amp;A associated with the cost share dollars is eligible to be counted as additional cost share with prior approval by agency!</a:t>
            </a:r>
            <a:endParaRPr lang="en-US" sz="2000" b="1" dirty="0">
              <a:solidFill>
                <a:srgbClr val="FFFF00"/>
              </a:solidFill>
              <a:latin typeface="Comic Sans MS" pitchFamily="66" charset="0"/>
            </a:endParaRPr>
          </a:p>
        </p:txBody>
      </p:sp>
    </p:spTree>
    <p:extLst>
      <p:ext uri="{BB962C8B-B14F-4D97-AF65-F5344CB8AC3E}">
        <p14:creationId xmlns:p14="http://schemas.microsoft.com/office/powerpoint/2010/main" val="146432180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000" dirty="0" smtClean="0">
                <a:solidFill>
                  <a:srgbClr val="FFFFFF"/>
                </a:solidFill>
                <a:latin typeface="Comic Sans MS" pitchFamily="66" charset="0"/>
                <a:cs typeface="Times New Roman" pitchFamily="18" charset="0"/>
              </a:rPr>
              <a:t>Timing of Cost Share</a:t>
            </a:r>
            <a:endParaRPr lang="en-US" sz="4000" dirty="0">
              <a:solidFill>
                <a:srgbClr val="FFFFFF"/>
              </a:solidFill>
              <a:latin typeface="Comic Sans MS" pitchFamily="66" charset="0"/>
            </a:endParaRPr>
          </a:p>
        </p:txBody>
      </p:sp>
      <p:sp>
        <p:nvSpPr>
          <p:cNvPr id="838660" name="Text Box 4"/>
          <p:cNvSpPr txBox="1">
            <a:spLocks noChangeArrowheads="1"/>
          </p:cNvSpPr>
          <p:nvPr/>
        </p:nvSpPr>
        <p:spPr bwMode="auto">
          <a:xfrm>
            <a:off x="0" y="838200"/>
            <a:ext cx="8458200" cy="4779770"/>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marL="520700" lvl="1" indent="-342900" algn="ctr">
              <a:spcBef>
                <a:spcPct val="10000"/>
              </a:spcBef>
              <a:spcAft>
                <a:spcPct val="10000"/>
              </a:spcAft>
              <a:tabLst>
                <a:tab pos="342900" algn="l"/>
                <a:tab pos="406400" algn="l"/>
                <a:tab pos="1139825" algn="l"/>
                <a:tab pos="1597025" algn="l"/>
                <a:tab pos="2052638" algn="l"/>
              </a:tabLst>
            </a:pPr>
            <a:endParaRPr lang="en-US" sz="3000" dirty="0" smtClean="0">
              <a:latin typeface="Comic Sans MS" pitchFamily="66" charset="0"/>
            </a:endParaRPr>
          </a:p>
          <a:p>
            <a:pPr lvl="1">
              <a:spcBef>
                <a:spcPct val="10000"/>
              </a:spcBef>
              <a:spcAft>
                <a:spcPct val="10000"/>
              </a:spcAft>
              <a:buFont typeface="Wingdings" pitchFamily="2" charset="2"/>
              <a:buChar char="§"/>
              <a:tabLst>
                <a:tab pos="804863" algn="l"/>
                <a:tab pos="1139825" algn="l"/>
                <a:tab pos="1597025" algn="l"/>
                <a:tab pos="2052638" algn="l"/>
              </a:tabLst>
              <a:defRPr/>
            </a:pPr>
            <a:endParaRPr lang="en-US" sz="800" dirty="0">
              <a:latin typeface="Comic Sans MS" pitchFamily="66" charset="0"/>
            </a:endParaRPr>
          </a:p>
          <a:p>
            <a:pPr marL="690563" lvl="1" indent="-457200">
              <a:spcBef>
                <a:spcPct val="10000"/>
              </a:spcBef>
              <a:spcAft>
                <a:spcPct val="10000"/>
              </a:spcAft>
              <a:buFont typeface="Wingdings" pitchFamily="2" charset="2"/>
              <a:buChar char="§"/>
              <a:tabLst>
                <a:tab pos="455613" algn="l"/>
                <a:tab pos="741363" algn="l"/>
                <a:tab pos="1028700" algn="l"/>
                <a:tab pos="1139825" algn="l"/>
                <a:tab pos="1597025" algn="l"/>
                <a:tab pos="2052638" algn="l"/>
              </a:tabLst>
            </a:pPr>
            <a:r>
              <a:rPr lang="en-US" sz="2800" dirty="0" smtClean="0">
                <a:latin typeface="Comic Sans MS" pitchFamily="66" charset="0"/>
                <a:cs typeface="Times New Roman" pitchFamily="18" charset="0"/>
              </a:rPr>
              <a:t>Only </a:t>
            </a:r>
            <a:r>
              <a:rPr lang="en-US" sz="2800" dirty="0" smtClean="0">
                <a:latin typeface="Comic Sans MS" pitchFamily="66" charset="0"/>
                <a:cs typeface="Times New Roman" pitchFamily="18" charset="0"/>
              </a:rPr>
              <a:t>expenditures incurred or services 		rendered during the period of the award 		can be counted as cost share – except </a:t>
            </a:r>
            <a:r>
              <a:rPr lang="en-US" sz="2800" dirty="0" smtClean="0">
                <a:latin typeface="Comic Sans MS" pitchFamily="66" charset="0"/>
                <a:cs typeface="Times New Roman" pitchFamily="18" charset="0"/>
              </a:rPr>
              <a:t>those  	subject </a:t>
            </a:r>
            <a:r>
              <a:rPr lang="en-US" sz="2800" dirty="0" smtClean="0">
                <a:latin typeface="Comic Sans MS" pitchFamily="66" charset="0"/>
                <a:cs typeface="Times New Roman" pitchFamily="18" charset="0"/>
              </a:rPr>
              <a:t>to pre-award</a:t>
            </a:r>
            <a:r>
              <a:rPr lang="en-US" sz="2800" dirty="0">
                <a:latin typeface="Comic Sans MS" pitchFamily="66" charset="0"/>
                <a:cs typeface="Times New Roman" pitchFamily="18" charset="0"/>
              </a:rPr>
              <a:t> </a:t>
            </a:r>
            <a:r>
              <a:rPr lang="en-US" sz="2800" dirty="0" smtClean="0">
                <a:latin typeface="Comic Sans MS" pitchFamily="66" charset="0"/>
                <a:cs typeface="Times New Roman" pitchFamily="18" charset="0"/>
              </a:rPr>
              <a:t>costs.</a:t>
            </a:r>
          </a:p>
          <a:p>
            <a:pPr marL="690563" lvl="1" indent="-457200">
              <a:spcBef>
                <a:spcPct val="10000"/>
              </a:spcBef>
              <a:spcAft>
                <a:spcPct val="10000"/>
              </a:spcAft>
              <a:buFont typeface="Wingdings" pitchFamily="2" charset="2"/>
              <a:buChar char="§"/>
              <a:tabLst>
                <a:tab pos="455613" algn="l"/>
                <a:tab pos="741363" algn="l"/>
                <a:tab pos="1028700" algn="l"/>
                <a:tab pos="1139825" algn="l"/>
                <a:tab pos="1597025" algn="l"/>
                <a:tab pos="2052638" algn="l"/>
              </a:tabLst>
            </a:pPr>
            <a:r>
              <a:rPr lang="en-US" sz="2800" dirty="0" smtClean="0">
                <a:latin typeface="Comic Sans MS" pitchFamily="66" charset="0"/>
                <a:cs typeface="Times New Roman" pitchFamily="18" charset="0"/>
              </a:rPr>
              <a:t>Some </a:t>
            </a:r>
            <a:r>
              <a:rPr lang="en-US" sz="2800" dirty="0" smtClean="0">
                <a:latin typeface="Comic Sans MS" pitchFamily="66" charset="0"/>
                <a:cs typeface="Times New Roman" pitchFamily="18" charset="0"/>
              </a:rPr>
              <a:t>agencies expect/require cost 		 </a:t>
            </a:r>
            <a:r>
              <a:rPr lang="en-US" sz="2800" dirty="0" smtClean="0">
                <a:latin typeface="Comic Sans MS" pitchFamily="66" charset="0"/>
                <a:cs typeface="Times New Roman" pitchFamily="18" charset="0"/>
              </a:rPr>
              <a:t>   	share </a:t>
            </a:r>
            <a:r>
              <a:rPr lang="en-US" sz="2800" dirty="0" smtClean="0">
                <a:latin typeface="Comic Sans MS" pitchFamily="66" charset="0"/>
                <a:cs typeface="Times New Roman" pitchFamily="18" charset="0"/>
              </a:rPr>
              <a:t>to be documented at 	 		 </a:t>
            </a:r>
            <a:r>
              <a:rPr lang="en-US" sz="2800" dirty="0" smtClean="0">
                <a:latin typeface="Comic Sans MS" pitchFamily="66" charset="0"/>
                <a:cs typeface="Times New Roman" pitchFamily="18" charset="0"/>
              </a:rPr>
              <a:t>	approximately </a:t>
            </a:r>
            <a:r>
              <a:rPr lang="en-US" sz="2800" dirty="0" smtClean="0">
                <a:latin typeface="Comic Sans MS" pitchFamily="66" charset="0"/>
                <a:cs typeface="Times New Roman" pitchFamily="18" charset="0"/>
              </a:rPr>
              <a:t>the same pace</a:t>
            </a:r>
            <a:r>
              <a:rPr lang="en-US" sz="2800" dirty="0">
                <a:latin typeface="Comic Sans MS" pitchFamily="66" charset="0"/>
                <a:cs typeface="Times New Roman" pitchFamily="18" charset="0"/>
              </a:rPr>
              <a:t> </a:t>
            </a:r>
            <a:endParaRPr lang="en-US" sz="2800" dirty="0" smtClean="0">
              <a:latin typeface="Comic Sans MS" pitchFamily="66" charset="0"/>
              <a:cs typeface="Times New Roman" pitchFamily="18" charset="0"/>
            </a:endParaRPr>
          </a:p>
          <a:p>
            <a:pPr lvl="1">
              <a:spcBef>
                <a:spcPts val="0"/>
              </a:spcBef>
              <a:spcAft>
                <a:spcPts val="0"/>
              </a:spcAft>
              <a:buClr>
                <a:schemeClr val="tx1"/>
              </a:buClr>
              <a:tabLst>
                <a:tab pos="455613" algn="l"/>
                <a:tab pos="977900" algn="l"/>
                <a:tab pos="1092200" algn="l"/>
                <a:tab pos="1139825" algn="l"/>
                <a:tab pos="1143000" algn="l"/>
                <a:tab pos="1597025" algn="l"/>
                <a:tab pos="2052638" algn="l"/>
              </a:tabLst>
            </a:pPr>
            <a:r>
              <a:rPr lang="en-US" sz="2800" dirty="0">
                <a:latin typeface="Comic Sans MS" pitchFamily="66" charset="0"/>
                <a:cs typeface="Times New Roman" pitchFamily="18" charset="0"/>
              </a:rPr>
              <a:t> </a:t>
            </a:r>
            <a:r>
              <a:rPr lang="en-US" sz="2800" dirty="0" smtClean="0">
                <a:latin typeface="Comic Sans MS" pitchFamily="66" charset="0"/>
                <a:cs typeface="Times New Roman" pitchFamily="18" charset="0"/>
              </a:rPr>
              <a:t> </a:t>
            </a:r>
            <a:r>
              <a:rPr lang="en-US" sz="2800" dirty="0" smtClean="0">
                <a:latin typeface="Comic Sans MS" pitchFamily="66" charset="0"/>
                <a:cs typeface="Times New Roman" pitchFamily="18" charset="0"/>
              </a:rPr>
              <a:t> as </a:t>
            </a:r>
            <a:r>
              <a:rPr lang="en-US" sz="2800" dirty="0" smtClean="0">
                <a:latin typeface="Comic Sans MS" pitchFamily="66" charset="0"/>
                <a:cs typeface="Times New Roman" pitchFamily="18" charset="0"/>
              </a:rPr>
              <a:t>the expenditure of federal </a:t>
            </a:r>
          </a:p>
          <a:p>
            <a:pPr lvl="1">
              <a:spcBef>
                <a:spcPts val="0"/>
              </a:spcBef>
              <a:spcAft>
                <a:spcPts val="0"/>
              </a:spcAft>
              <a:buClr>
                <a:schemeClr val="tx1"/>
              </a:buClr>
              <a:tabLst>
                <a:tab pos="455613" algn="l"/>
                <a:tab pos="977900" algn="l"/>
                <a:tab pos="1092200" algn="l"/>
                <a:tab pos="1139825" algn="l"/>
                <a:tab pos="1143000" algn="l"/>
                <a:tab pos="1597025" algn="l"/>
                <a:tab pos="2052638" algn="l"/>
              </a:tabLst>
            </a:pPr>
            <a:r>
              <a:rPr lang="en-US" sz="2800" dirty="0">
                <a:latin typeface="Comic Sans MS" pitchFamily="66" charset="0"/>
                <a:cs typeface="Times New Roman" pitchFamily="18" charset="0"/>
              </a:rPr>
              <a:t> </a:t>
            </a:r>
            <a:r>
              <a:rPr lang="en-US" sz="2800" dirty="0" smtClean="0">
                <a:latin typeface="Comic Sans MS" pitchFamily="66" charset="0"/>
                <a:cs typeface="Times New Roman" pitchFamily="18" charset="0"/>
              </a:rPr>
              <a:t>  </a:t>
            </a:r>
            <a:r>
              <a:rPr lang="en-US" sz="2800" dirty="0" smtClean="0">
                <a:latin typeface="Comic Sans MS" pitchFamily="66" charset="0"/>
                <a:cs typeface="Times New Roman" pitchFamily="18" charset="0"/>
              </a:rPr>
              <a:t>dollars</a:t>
            </a:r>
            <a:r>
              <a:rPr lang="en-US" sz="2800" dirty="0" smtClean="0">
                <a:latin typeface="Comic Sans MS" pitchFamily="66" charset="0"/>
                <a:cs typeface="Times New Roman" pitchFamily="18" charset="0"/>
              </a:rPr>
              <a:t>.</a:t>
            </a:r>
          </a:p>
        </p:txBody>
      </p:sp>
      <p:pic>
        <p:nvPicPr>
          <p:cNvPr id="4" name="Picture 5" descr="j0172642"/>
          <p:cNvPicPr>
            <a:picLocks noChangeAspect="1" noChangeArrowheads="1" noCrop="1"/>
          </p:cNvPicPr>
          <p:nvPr/>
        </p:nvPicPr>
        <p:blipFill>
          <a:blip r:embed="rId3" cstate="print"/>
          <a:srcRect/>
          <a:stretch>
            <a:fillRect/>
          </a:stretch>
        </p:blipFill>
        <p:spPr>
          <a:xfrm>
            <a:off x="7239000" y="4572000"/>
            <a:ext cx="1524000" cy="1676400"/>
          </a:xfrm>
          <a:prstGeom prst="rect">
            <a:avLst/>
          </a:prstGeom>
          <a:noFill/>
        </p:spPr>
      </p:pic>
    </p:spTree>
    <p:extLst>
      <p:ext uri="{BB962C8B-B14F-4D97-AF65-F5344CB8AC3E}">
        <p14:creationId xmlns:p14="http://schemas.microsoft.com/office/powerpoint/2010/main" val="82120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838660">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3866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000" dirty="0" smtClean="0">
                <a:solidFill>
                  <a:srgbClr val="FFFFFF"/>
                </a:solidFill>
                <a:latin typeface="Comic Sans MS" pitchFamily="66" charset="0"/>
                <a:cs typeface="Times New Roman" pitchFamily="18" charset="0"/>
              </a:rPr>
              <a:t>Examples of Cost Share</a:t>
            </a:r>
            <a:endParaRPr lang="en-US" sz="4000" dirty="0">
              <a:solidFill>
                <a:srgbClr val="FFFFFF"/>
              </a:solidFill>
              <a:latin typeface="Comic Sans MS" pitchFamily="66" charset="0"/>
            </a:endParaRPr>
          </a:p>
        </p:txBody>
      </p:sp>
      <p:sp>
        <p:nvSpPr>
          <p:cNvPr id="838660" name="Text Box 4"/>
          <p:cNvSpPr txBox="1">
            <a:spLocks noChangeArrowheads="1"/>
          </p:cNvSpPr>
          <p:nvPr/>
        </p:nvSpPr>
        <p:spPr bwMode="auto">
          <a:xfrm>
            <a:off x="228600" y="1219200"/>
            <a:ext cx="9144000" cy="7669792"/>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lvl="1">
              <a:spcBef>
                <a:spcPct val="10000"/>
              </a:spcBef>
              <a:spcAft>
                <a:spcPct val="10000"/>
              </a:spcAft>
              <a:buFont typeface="Wingdings" pitchFamily="2" charset="2"/>
              <a:buChar char="§"/>
              <a:tabLst>
                <a:tab pos="804863" algn="l"/>
                <a:tab pos="1139825" algn="l"/>
                <a:tab pos="1597025" algn="l"/>
                <a:tab pos="2052638" algn="l"/>
              </a:tabLst>
              <a:defRPr/>
            </a:pPr>
            <a:endParaRPr lang="en-US" sz="800" dirty="0">
              <a:latin typeface="Comic Sans MS" pitchFamily="66" charset="0"/>
            </a:endParaRPr>
          </a:p>
          <a:p>
            <a:pPr marL="457200" indent="-457200">
              <a:buClr>
                <a:srgbClr val="C00000"/>
              </a:buClr>
              <a:buFont typeface="Wingdings" pitchFamily="2" charset="2"/>
              <a:buChar char="ü"/>
              <a:tabLst>
                <a:tab pos="571500" algn="l"/>
              </a:tabLst>
            </a:pPr>
            <a:r>
              <a:rPr lang="en-US" sz="2800" dirty="0" smtClean="0">
                <a:latin typeface="Comic Sans MS" pitchFamily="66" charset="0"/>
              </a:rPr>
              <a:t>  </a:t>
            </a:r>
            <a:r>
              <a:rPr lang="en-US" sz="2900" dirty="0" smtClean="0">
                <a:latin typeface="Comic Sans MS" pitchFamily="66" charset="0"/>
                <a:cs typeface="Times New Roman" pitchFamily="18" charset="0"/>
              </a:rPr>
              <a:t>Employee time, including fringe benefits</a:t>
            </a:r>
          </a:p>
          <a:p>
            <a:pPr marL="457200" indent="-457200">
              <a:buClr>
                <a:srgbClr val="C00000"/>
              </a:buClr>
              <a:buFont typeface="Wingdings" pitchFamily="2" charset="2"/>
              <a:buChar char="ü"/>
              <a:tabLst>
                <a:tab pos="571500" algn="l"/>
              </a:tabLst>
            </a:pPr>
            <a:endParaRPr lang="en-US" sz="2900" dirty="0" smtClean="0">
              <a:latin typeface="Comic Sans MS" pitchFamily="66" charset="0"/>
              <a:cs typeface="Times New Roman" pitchFamily="18" charset="0"/>
            </a:endParaRPr>
          </a:p>
          <a:p>
            <a:pPr marL="457200" indent="-457200">
              <a:buClr>
                <a:srgbClr val="C00000"/>
              </a:buClr>
              <a:buFont typeface="Wingdings" pitchFamily="2" charset="2"/>
              <a:buChar char="ü"/>
              <a:tabLst>
                <a:tab pos="571500" algn="l"/>
              </a:tabLst>
            </a:pPr>
            <a:r>
              <a:rPr lang="en-US" sz="2900" dirty="0" smtClean="0">
                <a:latin typeface="Comic Sans MS" pitchFamily="66" charset="0"/>
                <a:cs typeface="Times New Roman" pitchFamily="18" charset="0"/>
              </a:rPr>
              <a:t>  Equipment</a:t>
            </a:r>
          </a:p>
          <a:p>
            <a:pPr marL="457200" indent="-457200">
              <a:buClr>
                <a:srgbClr val="C00000"/>
              </a:buClr>
              <a:buFont typeface="Wingdings" pitchFamily="2" charset="2"/>
              <a:buChar char="ü"/>
              <a:tabLst>
                <a:tab pos="571500" algn="l"/>
              </a:tabLst>
            </a:pPr>
            <a:endParaRPr lang="en-US" sz="2900" dirty="0" smtClean="0">
              <a:latin typeface="Comic Sans MS" pitchFamily="66" charset="0"/>
              <a:cs typeface="Times New Roman" pitchFamily="18" charset="0"/>
            </a:endParaRPr>
          </a:p>
          <a:p>
            <a:pPr marL="457200" indent="-457200">
              <a:buClr>
                <a:srgbClr val="C00000"/>
              </a:buClr>
              <a:buFont typeface="Wingdings" pitchFamily="2" charset="2"/>
              <a:buChar char="ü"/>
              <a:tabLst>
                <a:tab pos="571500" algn="l"/>
              </a:tabLst>
            </a:pPr>
            <a:r>
              <a:rPr lang="en-US" sz="2900" dirty="0" smtClean="0">
                <a:latin typeface="Comic Sans MS" pitchFamily="66" charset="0"/>
                <a:cs typeface="Times New Roman" pitchFamily="18" charset="0"/>
              </a:rPr>
              <a:t>  Volunteer time or other contributed items</a:t>
            </a:r>
          </a:p>
          <a:p>
            <a:pPr marL="457200" indent="-457200">
              <a:buClr>
                <a:srgbClr val="C00000"/>
              </a:buClr>
              <a:buFont typeface="Wingdings" pitchFamily="2" charset="2"/>
              <a:buChar char="ü"/>
              <a:tabLst>
                <a:tab pos="571500" algn="l"/>
              </a:tabLst>
            </a:pPr>
            <a:endParaRPr lang="en-US" sz="2900" dirty="0" smtClean="0">
              <a:latin typeface="Comic Sans MS" pitchFamily="66" charset="0"/>
              <a:cs typeface="Times New Roman" pitchFamily="18" charset="0"/>
            </a:endParaRPr>
          </a:p>
          <a:p>
            <a:pPr marL="457200" indent="-457200">
              <a:buClr>
                <a:srgbClr val="C00000"/>
              </a:buClr>
              <a:buFont typeface="Wingdings" pitchFamily="2" charset="2"/>
              <a:buChar char="ü"/>
              <a:tabLst>
                <a:tab pos="571500" algn="l"/>
              </a:tabLst>
            </a:pPr>
            <a:r>
              <a:rPr lang="en-US" sz="2900" dirty="0" smtClean="0">
                <a:latin typeface="Comic Sans MS" pitchFamily="66" charset="0"/>
                <a:cs typeface="Times New Roman" pitchFamily="18" charset="0"/>
              </a:rPr>
              <a:t>  Unrecovered F&amp;A - </a:t>
            </a:r>
            <a:r>
              <a:rPr lang="en-US" sz="2900" u="sng" dirty="0" smtClean="0">
                <a:latin typeface="Comic Sans MS" pitchFamily="66" charset="0"/>
                <a:cs typeface="Times New Roman" pitchFamily="18" charset="0"/>
              </a:rPr>
              <a:t>if approved by sponsor</a:t>
            </a:r>
          </a:p>
          <a:p>
            <a:pPr marL="457200" indent="-457200">
              <a:buClr>
                <a:srgbClr val="C00000"/>
              </a:buClr>
              <a:buFont typeface="Wingdings" pitchFamily="2" charset="2"/>
              <a:buChar char="ü"/>
              <a:tabLst>
                <a:tab pos="571500" algn="l"/>
              </a:tabLst>
            </a:pPr>
            <a:endParaRPr lang="en-US" sz="2900" u="sng" dirty="0" smtClean="0">
              <a:latin typeface="Comic Sans MS" pitchFamily="66" charset="0"/>
              <a:cs typeface="Times New Roman" pitchFamily="18" charset="0"/>
            </a:endParaRPr>
          </a:p>
          <a:p>
            <a:pPr marL="457200" indent="-457200">
              <a:buClr>
                <a:srgbClr val="C00000"/>
              </a:buClr>
              <a:buFont typeface="Wingdings" pitchFamily="2" charset="2"/>
              <a:buChar char="ü"/>
              <a:tabLst>
                <a:tab pos="571500" algn="l"/>
              </a:tabLst>
            </a:pPr>
            <a:r>
              <a:rPr lang="en-US" sz="2900" dirty="0" smtClean="0">
                <a:latin typeface="Comic Sans MS" pitchFamily="66" charset="0"/>
                <a:cs typeface="Times New Roman" pitchFamily="18" charset="0"/>
              </a:rPr>
              <a:t>  </a:t>
            </a:r>
            <a:r>
              <a:rPr lang="en-US" sz="2900" dirty="0" err="1" smtClean="0">
                <a:latin typeface="Comic Sans MS" pitchFamily="66" charset="0"/>
                <a:cs typeface="Times New Roman" pitchFamily="18" charset="0"/>
              </a:rPr>
              <a:t>Subrecipient</a:t>
            </a:r>
            <a:r>
              <a:rPr lang="en-US" sz="2900" dirty="0" smtClean="0">
                <a:latin typeface="Comic Sans MS" pitchFamily="66" charset="0"/>
                <a:cs typeface="Times New Roman" pitchFamily="18" charset="0"/>
              </a:rPr>
              <a:t> (or subcontractor) cost-sharing</a:t>
            </a:r>
          </a:p>
          <a:p>
            <a:pPr marL="457200" indent="-457200">
              <a:buClr>
                <a:srgbClr val="C00000"/>
              </a:buClr>
              <a:buFont typeface="Wingdings" pitchFamily="2" charset="2"/>
              <a:buChar char="ü"/>
              <a:tabLst>
                <a:tab pos="571500" algn="l"/>
              </a:tabLst>
            </a:pPr>
            <a:endParaRPr lang="en-US" sz="2900" dirty="0" smtClean="0">
              <a:latin typeface="Comic Sans MS" pitchFamily="66" charset="0"/>
              <a:cs typeface="Times New Roman" pitchFamily="18" charset="0"/>
            </a:endParaRPr>
          </a:p>
          <a:p>
            <a:pPr marL="457200" indent="-457200">
              <a:buClr>
                <a:srgbClr val="C00000"/>
              </a:buClr>
              <a:buFont typeface="Wingdings" pitchFamily="2" charset="2"/>
              <a:buChar char="ü"/>
              <a:tabLst>
                <a:tab pos="571500" algn="l"/>
              </a:tabLst>
            </a:pPr>
            <a:r>
              <a:rPr lang="en-US" sz="2900" dirty="0" smtClean="0">
                <a:latin typeface="Comic Sans MS" pitchFamily="66" charset="0"/>
                <a:cs typeface="Times New Roman" pitchFamily="18" charset="0"/>
              </a:rPr>
              <a:t>  Directly related supplies and services</a:t>
            </a:r>
          </a:p>
          <a:p>
            <a:pPr marL="457200" lvl="2" indent="457200">
              <a:spcBef>
                <a:spcPct val="70000"/>
              </a:spcBef>
              <a:spcAft>
                <a:spcPct val="10000"/>
              </a:spcAft>
              <a:buClr>
                <a:srgbClr val="C00000"/>
              </a:buClr>
              <a:tabLst>
                <a:tab pos="280988" algn="l"/>
                <a:tab pos="1193800" algn="l"/>
              </a:tabLst>
            </a:pPr>
            <a:endParaRPr lang="en-US" sz="2900" dirty="0" smtClean="0">
              <a:solidFill>
                <a:srgbClr val="C00000"/>
              </a:solidFill>
              <a:latin typeface="Comic Sans MS" pitchFamily="66" charset="0"/>
            </a:endParaRPr>
          </a:p>
          <a:p>
            <a:pPr marL="1206500" lvl="2" indent="-292100">
              <a:spcBef>
                <a:spcPct val="20000"/>
              </a:spcBef>
              <a:spcAft>
                <a:spcPct val="10000"/>
              </a:spcAft>
              <a:buClr>
                <a:srgbClr val="C00000"/>
              </a:buClr>
              <a:tabLst>
                <a:tab pos="1139825" algn="l"/>
                <a:tab pos="1206500" algn="l"/>
                <a:tab pos="1597025" algn="l"/>
                <a:tab pos="2052638" algn="l"/>
              </a:tabLst>
              <a:defRPr/>
            </a:pPr>
            <a:endParaRPr lang="en-US" sz="2800" dirty="0">
              <a:latin typeface="Comic Sans MS" pitchFamily="66" charset="0"/>
            </a:endParaRPr>
          </a:p>
          <a:p>
            <a:pPr lvl="1">
              <a:spcBef>
                <a:spcPct val="10000"/>
              </a:spcBef>
              <a:spcAft>
                <a:spcPct val="10000"/>
              </a:spcAft>
              <a:buClr>
                <a:srgbClr val="C00000"/>
              </a:buClr>
              <a:tabLst>
                <a:tab pos="630238" algn="l"/>
                <a:tab pos="1139825" algn="l"/>
                <a:tab pos="1597025" algn="l"/>
                <a:tab pos="2052638" algn="l"/>
              </a:tabLst>
            </a:pPr>
            <a:endParaRPr lang="en-US" sz="2600" dirty="0" smtClean="0">
              <a:latin typeface="Comic Sans MS" pitchFamily="66" charset="0"/>
            </a:endParaRPr>
          </a:p>
          <a:p>
            <a:pPr lvl="1" algn="ctr">
              <a:spcBef>
                <a:spcPct val="40000"/>
              </a:spcBef>
              <a:spcAft>
                <a:spcPct val="10000"/>
              </a:spcAft>
              <a:buClr>
                <a:srgbClr val="C00000"/>
              </a:buClr>
              <a:tabLst>
                <a:tab pos="349250" algn="l"/>
                <a:tab pos="749300" algn="l"/>
                <a:tab pos="800100" algn="l"/>
                <a:tab pos="1597025" algn="l"/>
              </a:tabLst>
              <a:defRPr/>
            </a:pPr>
            <a:endParaRPr lang="en-US" sz="3200" dirty="0">
              <a:latin typeface="Comic Sans MS" pitchFamily="66" charset="0"/>
            </a:endParaRPr>
          </a:p>
        </p:txBody>
      </p:sp>
    </p:spTree>
    <p:extLst>
      <p:ext uri="{BB962C8B-B14F-4D97-AF65-F5344CB8AC3E}">
        <p14:creationId xmlns:p14="http://schemas.microsoft.com/office/powerpoint/2010/main" val="160547873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en-US" sz="4000" dirty="0" smtClean="0">
                <a:solidFill>
                  <a:srgbClr val="FFFFFF"/>
                </a:solidFill>
                <a:latin typeface="Comic Sans MS" pitchFamily="66" charset="0"/>
                <a:cs typeface="Times New Roman" pitchFamily="18" charset="0"/>
              </a:rPr>
              <a:t>Repercussions of Unmet Cost Share</a:t>
            </a:r>
            <a:endParaRPr lang="en-US" sz="4000" dirty="0">
              <a:solidFill>
                <a:srgbClr val="FFFFFF"/>
              </a:solidFill>
              <a:latin typeface="Comic Sans MS" pitchFamily="66" charset="0"/>
            </a:endParaRPr>
          </a:p>
        </p:txBody>
      </p:sp>
      <p:sp>
        <p:nvSpPr>
          <p:cNvPr id="838660" name="Text Box 4"/>
          <p:cNvSpPr txBox="1">
            <a:spLocks noChangeArrowheads="1"/>
          </p:cNvSpPr>
          <p:nvPr/>
        </p:nvSpPr>
        <p:spPr bwMode="auto">
          <a:xfrm>
            <a:off x="228600" y="1203668"/>
            <a:ext cx="8534400" cy="4982903"/>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lvl="1">
              <a:spcBef>
                <a:spcPct val="10000"/>
              </a:spcBef>
              <a:spcAft>
                <a:spcPct val="10000"/>
              </a:spcAft>
              <a:buFont typeface="Wingdings" pitchFamily="2" charset="2"/>
              <a:buChar char="§"/>
              <a:tabLst>
                <a:tab pos="804863" algn="l"/>
                <a:tab pos="1139825" algn="l"/>
                <a:tab pos="1597025" algn="l"/>
                <a:tab pos="2052638" algn="l"/>
              </a:tabLst>
              <a:defRPr/>
            </a:pPr>
            <a:endParaRPr lang="en-US" sz="800" dirty="0">
              <a:latin typeface="Comic Sans MS" pitchFamily="66" charset="0"/>
            </a:endParaRPr>
          </a:p>
          <a:p>
            <a:pPr marL="457200" indent="-457200">
              <a:spcBef>
                <a:spcPts val="600"/>
              </a:spcBef>
              <a:spcAft>
                <a:spcPts val="1200"/>
              </a:spcAft>
              <a:buFont typeface="Wingdings" pitchFamily="2" charset="2"/>
              <a:buChar char="§"/>
              <a:defRPr/>
            </a:pPr>
            <a:r>
              <a:rPr lang="en-US" sz="2900" dirty="0" smtClean="0">
                <a:latin typeface="Comic Sans MS" pitchFamily="66" charset="0"/>
                <a:cs typeface="Times New Roman" pitchFamily="18" charset="0"/>
              </a:rPr>
              <a:t>First, identify the amount </a:t>
            </a:r>
            <a:r>
              <a:rPr lang="en-US" sz="2900" dirty="0">
                <a:latin typeface="Comic Sans MS" pitchFamily="66" charset="0"/>
                <a:cs typeface="Times New Roman" pitchFamily="18" charset="0"/>
              </a:rPr>
              <a:t>and proportion </a:t>
            </a:r>
            <a:r>
              <a:rPr lang="en-US" sz="2900" dirty="0" smtClean="0">
                <a:latin typeface="Comic Sans MS" pitchFamily="66" charset="0"/>
                <a:cs typeface="Times New Roman" pitchFamily="18" charset="0"/>
              </a:rPr>
              <a:t>of      unmet cost share. </a:t>
            </a:r>
            <a:endParaRPr lang="en-US" sz="2900" dirty="0">
              <a:latin typeface="Comic Sans MS" pitchFamily="66" charset="0"/>
              <a:cs typeface="Times New Roman" pitchFamily="18" charset="0"/>
            </a:endParaRPr>
          </a:p>
          <a:p>
            <a:pPr marL="457200" indent="-457200">
              <a:spcBef>
                <a:spcPts val="600"/>
              </a:spcBef>
              <a:spcAft>
                <a:spcPts val="1200"/>
              </a:spcAft>
              <a:buFont typeface="Wingdings" pitchFamily="2" charset="2"/>
              <a:buChar char="§"/>
              <a:defRPr/>
            </a:pPr>
            <a:r>
              <a:rPr lang="en-US" sz="2900" dirty="0" smtClean="0">
                <a:latin typeface="Comic Sans MS" pitchFamily="66" charset="0"/>
                <a:cs typeface="Times New Roman" pitchFamily="18" charset="0"/>
              </a:rPr>
              <a:t>Then, identify the programmatic effect and notify the  </a:t>
            </a:r>
            <a:r>
              <a:rPr lang="en-US" sz="2900" dirty="0">
                <a:latin typeface="Comic Sans MS" pitchFamily="66" charset="0"/>
                <a:cs typeface="Times New Roman" pitchFamily="18" charset="0"/>
              </a:rPr>
              <a:t>agency </a:t>
            </a:r>
            <a:r>
              <a:rPr lang="en-US" sz="2900" dirty="0" smtClean="0">
                <a:latin typeface="Comic Sans MS" pitchFamily="66" charset="0"/>
                <a:cs typeface="Times New Roman" pitchFamily="18" charset="0"/>
              </a:rPr>
              <a:t>immediately.</a:t>
            </a:r>
            <a:endParaRPr lang="en-US" sz="2900" dirty="0">
              <a:latin typeface="Comic Sans MS" pitchFamily="66" charset="0"/>
              <a:cs typeface="Times New Roman" pitchFamily="18" charset="0"/>
            </a:endParaRPr>
          </a:p>
          <a:p>
            <a:pPr marL="520700" indent="-520700">
              <a:spcBef>
                <a:spcPts val="600"/>
              </a:spcBef>
              <a:spcAft>
                <a:spcPts val="1200"/>
              </a:spcAft>
              <a:buFont typeface="Wingdings" pitchFamily="2" charset="2"/>
              <a:buChar char="§"/>
              <a:defRPr/>
            </a:pPr>
            <a:r>
              <a:rPr lang="en-US" sz="2900" dirty="0" smtClean="0">
                <a:latin typeface="Comic Sans MS" pitchFamily="66" charset="0"/>
                <a:cs typeface="Times New Roman" pitchFamily="18" charset="0"/>
              </a:rPr>
              <a:t>The agency </a:t>
            </a:r>
            <a:r>
              <a:rPr lang="en-US" sz="2900" dirty="0">
                <a:latin typeface="Comic Sans MS" pitchFamily="66" charset="0"/>
                <a:cs typeface="Times New Roman" pitchFamily="18" charset="0"/>
              </a:rPr>
              <a:t>may require repayment of a  </a:t>
            </a:r>
            <a:r>
              <a:rPr lang="en-US" sz="2900" dirty="0" smtClean="0">
                <a:latin typeface="Comic Sans MS" pitchFamily="66" charset="0"/>
                <a:cs typeface="Times New Roman" pitchFamily="18" charset="0"/>
              </a:rPr>
              <a:t>    proportionate </a:t>
            </a:r>
            <a:r>
              <a:rPr lang="en-US" sz="2900" dirty="0">
                <a:latin typeface="Comic Sans MS" pitchFamily="66" charset="0"/>
                <a:cs typeface="Times New Roman" pitchFamily="18" charset="0"/>
              </a:rPr>
              <a:t>share of grant </a:t>
            </a:r>
            <a:r>
              <a:rPr lang="en-US" sz="2900" dirty="0" smtClean="0">
                <a:latin typeface="Comic Sans MS" pitchFamily="66" charset="0"/>
                <a:cs typeface="Times New Roman" pitchFamily="18" charset="0"/>
              </a:rPr>
              <a:t>funds!</a:t>
            </a:r>
            <a:endParaRPr lang="en-US" sz="2900" dirty="0">
              <a:latin typeface="Comic Sans MS" pitchFamily="66" charset="0"/>
              <a:cs typeface="Times New Roman" pitchFamily="18" charset="0"/>
            </a:endParaRPr>
          </a:p>
          <a:p>
            <a:pPr lvl="1">
              <a:buFontTx/>
              <a:buNone/>
              <a:defRPr/>
            </a:pPr>
            <a:endParaRPr lang="en-US" sz="3000" dirty="0">
              <a:latin typeface="Comic Sans MS" pitchFamily="66" charset="0"/>
              <a:cs typeface="Times New Roman" pitchFamily="18" charset="0"/>
            </a:endParaRPr>
          </a:p>
          <a:p>
            <a:pPr marL="514350" lvl="1" algn="ctr">
              <a:buFontTx/>
              <a:buNone/>
              <a:tabLst>
                <a:tab pos="177800" algn="l"/>
                <a:tab pos="228600" algn="l"/>
                <a:tab pos="292100" algn="l"/>
              </a:tabLst>
              <a:defRPr/>
            </a:pPr>
            <a:r>
              <a:rPr lang="en-US" sz="3000" b="1" u="sng" dirty="0">
                <a:solidFill>
                  <a:srgbClr val="C00000"/>
                </a:solidFill>
                <a:latin typeface="Comic Sans MS" pitchFamily="66" charset="0"/>
                <a:cs typeface="Times New Roman" pitchFamily="18" charset="0"/>
              </a:rPr>
              <a:t>Note</a:t>
            </a:r>
            <a:r>
              <a:rPr lang="en-US" sz="3000" b="1" dirty="0">
                <a:solidFill>
                  <a:srgbClr val="C00000"/>
                </a:solidFill>
                <a:latin typeface="Comic Sans MS" pitchFamily="66" charset="0"/>
                <a:cs typeface="Times New Roman" pitchFamily="18" charset="0"/>
              </a:rPr>
              <a:t>: </a:t>
            </a:r>
            <a:r>
              <a:rPr lang="en-US" sz="3000" dirty="0" smtClean="0">
                <a:latin typeface="Comic Sans MS" pitchFamily="66" charset="0"/>
                <a:cs typeface="Times New Roman" pitchFamily="18" charset="0"/>
              </a:rPr>
              <a:t>Inadequate </a:t>
            </a:r>
            <a:r>
              <a:rPr lang="en-US" sz="3000" dirty="0">
                <a:latin typeface="Comic Sans MS" pitchFamily="66" charset="0"/>
                <a:cs typeface="Times New Roman" pitchFamily="18" charset="0"/>
              </a:rPr>
              <a:t>documentation </a:t>
            </a:r>
            <a:r>
              <a:rPr lang="en-US" sz="3000" dirty="0" smtClean="0">
                <a:latin typeface="Comic Sans MS" pitchFamily="66" charset="0"/>
                <a:cs typeface="Times New Roman" pitchFamily="18" charset="0"/>
              </a:rPr>
              <a:t>of cost share is </a:t>
            </a:r>
            <a:r>
              <a:rPr lang="en-US" sz="3000" dirty="0" smtClean="0">
                <a:latin typeface="Comic Sans MS" pitchFamily="66" charset="0"/>
                <a:cs typeface="Times New Roman" pitchFamily="18" charset="0"/>
              </a:rPr>
              <a:t>the same as </a:t>
            </a:r>
            <a:r>
              <a:rPr lang="en-US" sz="3000" dirty="0">
                <a:latin typeface="Comic Sans MS" pitchFamily="66" charset="0"/>
                <a:cs typeface="Times New Roman" pitchFamily="18" charset="0"/>
              </a:rPr>
              <a:t>unmet cost share</a:t>
            </a:r>
            <a:r>
              <a:rPr lang="en-US" sz="3000" dirty="0" smtClean="0">
                <a:latin typeface="Comic Sans MS" pitchFamily="66" charset="0"/>
                <a:cs typeface="Times New Roman" pitchFamily="18" charset="0"/>
              </a:rPr>
              <a:t>!</a:t>
            </a:r>
            <a:endParaRPr lang="en-US" sz="3000" dirty="0">
              <a:latin typeface="Comic Sans MS" pitchFamily="66" charset="0"/>
              <a:cs typeface="Times New Roman" pitchFamily="18" charset="0"/>
            </a:endParaRPr>
          </a:p>
        </p:txBody>
      </p:sp>
    </p:spTree>
    <p:extLst>
      <p:ext uri="{BB962C8B-B14F-4D97-AF65-F5344CB8AC3E}">
        <p14:creationId xmlns:p14="http://schemas.microsoft.com/office/powerpoint/2010/main" val="3825897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866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4000" dirty="0" smtClean="0">
                <a:solidFill>
                  <a:srgbClr val="FFFFFF"/>
                </a:solidFill>
                <a:latin typeface="Comic Sans MS" pitchFamily="66" charset="0"/>
                <a:cs typeface="Times New Roman" pitchFamily="18" charset="0"/>
              </a:rPr>
              <a:t>Recharge Centers</a:t>
            </a:r>
            <a:endParaRPr lang="en-US" sz="4000" dirty="0">
              <a:solidFill>
                <a:srgbClr val="FFFFFF"/>
              </a:solidFill>
              <a:latin typeface="Comic Sans MS" pitchFamily="66" charset="0"/>
              <a:cs typeface="Times New Roman" pitchFamily="18" charset="0"/>
            </a:endParaRPr>
          </a:p>
        </p:txBody>
      </p:sp>
      <p:sp>
        <p:nvSpPr>
          <p:cNvPr id="838660" name="Text Box 4"/>
          <p:cNvSpPr txBox="1">
            <a:spLocks noChangeArrowheads="1"/>
          </p:cNvSpPr>
          <p:nvPr/>
        </p:nvSpPr>
        <p:spPr bwMode="auto">
          <a:xfrm>
            <a:off x="228600" y="762000"/>
            <a:ext cx="8534400" cy="5767733"/>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lvl="1">
              <a:spcBef>
                <a:spcPct val="10000"/>
              </a:spcBef>
              <a:spcAft>
                <a:spcPct val="10000"/>
              </a:spcAft>
              <a:buFont typeface="Wingdings" pitchFamily="2" charset="2"/>
              <a:buChar char="§"/>
              <a:tabLst>
                <a:tab pos="804863" algn="l"/>
                <a:tab pos="1139825" algn="l"/>
                <a:tab pos="1597025" algn="l"/>
                <a:tab pos="2052638" algn="l"/>
              </a:tabLst>
              <a:defRPr/>
            </a:pPr>
            <a:endParaRPr lang="en-US" sz="800" dirty="0">
              <a:latin typeface="Comic Sans MS" pitchFamily="66" charset="0"/>
            </a:endParaRPr>
          </a:p>
          <a:p>
            <a:pPr>
              <a:spcBef>
                <a:spcPct val="50000"/>
              </a:spcBef>
            </a:pPr>
            <a:r>
              <a:rPr lang="en-US" sz="2800" dirty="0" smtClean="0">
                <a:latin typeface="Comic Sans MS" pitchFamily="66" charset="0"/>
                <a:cs typeface="Times New Roman" pitchFamily="18" charset="0"/>
              </a:rPr>
              <a:t>A Recharge Center may be a facility, center, operation, function, account, or activity whose output is susceptible to measurement on a workload or other quantitative basis.  </a:t>
            </a:r>
          </a:p>
          <a:p>
            <a:pPr marL="457200" indent="-457200">
              <a:spcBef>
                <a:spcPct val="50000"/>
              </a:spcBef>
              <a:buFont typeface="Arial" pitchFamily="34" charset="0"/>
              <a:buChar char="•"/>
            </a:pPr>
            <a:r>
              <a:rPr lang="en-US" sz="2600" dirty="0" smtClean="0">
                <a:latin typeface="Comic Sans MS" pitchFamily="66" charset="0"/>
                <a:cs typeface="Times New Roman" pitchFamily="18" charset="0"/>
              </a:rPr>
              <a:t>The costs associated with these activities are separately accounted for and charged to users in proportion to the services rendered.  </a:t>
            </a:r>
          </a:p>
          <a:p>
            <a:pPr marL="457200" indent="-457200">
              <a:spcBef>
                <a:spcPct val="50000"/>
              </a:spcBef>
              <a:buFont typeface="Arial" pitchFamily="34" charset="0"/>
              <a:buChar char="•"/>
            </a:pPr>
            <a:r>
              <a:rPr lang="en-US" sz="2600" dirty="0" smtClean="0">
                <a:latin typeface="Comic Sans MS" pitchFamily="66" charset="0"/>
                <a:cs typeface="Times New Roman" pitchFamily="18" charset="0"/>
              </a:rPr>
              <a:t>The primary purpose of a recharge center is to provide specific services to the university community on a break-even basis, although services may be provided on an incidental basis to external users.</a:t>
            </a:r>
          </a:p>
        </p:txBody>
      </p:sp>
    </p:spTree>
    <p:extLst>
      <p:ext uri="{BB962C8B-B14F-4D97-AF65-F5344CB8AC3E}">
        <p14:creationId xmlns:p14="http://schemas.microsoft.com/office/powerpoint/2010/main" val="79834808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4000" dirty="0" smtClean="0">
                <a:solidFill>
                  <a:srgbClr val="FFFFFF"/>
                </a:solidFill>
                <a:latin typeface="Comic Sans MS" pitchFamily="66" charset="0"/>
                <a:cs typeface="Times New Roman" pitchFamily="18" charset="0"/>
              </a:rPr>
              <a:t>Examples of Recharge Centers</a:t>
            </a:r>
            <a:endParaRPr lang="en-US" sz="4000" dirty="0">
              <a:solidFill>
                <a:srgbClr val="FFFFFF"/>
              </a:solidFill>
              <a:latin typeface="Comic Sans MS" pitchFamily="66" charset="0"/>
              <a:cs typeface="Times New Roman" pitchFamily="18" charset="0"/>
            </a:endParaRPr>
          </a:p>
        </p:txBody>
      </p:sp>
      <p:sp>
        <p:nvSpPr>
          <p:cNvPr id="838660" name="Text Box 4"/>
          <p:cNvSpPr txBox="1">
            <a:spLocks noChangeArrowheads="1"/>
          </p:cNvSpPr>
          <p:nvPr/>
        </p:nvSpPr>
        <p:spPr bwMode="auto">
          <a:xfrm>
            <a:off x="685800" y="1447800"/>
            <a:ext cx="8305800" cy="4364272"/>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threePt" dir="t"/>
            </a:scene3d>
            <a:sp3d extrusionH="57150">
              <a:bevelT w="38100" h="38100" prst="relaxedInset"/>
            </a:sp3d>
          </a:bodyPr>
          <a:lstStyle/>
          <a:p>
            <a:pPr lvl="1">
              <a:spcBef>
                <a:spcPct val="10000"/>
              </a:spcBef>
              <a:spcAft>
                <a:spcPct val="10000"/>
              </a:spcAft>
              <a:buFont typeface="Wingdings" pitchFamily="2" charset="2"/>
              <a:buChar char="§"/>
              <a:tabLst>
                <a:tab pos="804863" algn="l"/>
                <a:tab pos="1139825" algn="l"/>
                <a:tab pos="1597025" algn="l"/>
                <a:tab pos="2052638" algn="l"/>
              </a:tabLst>
              <a:defRPr/>
            </a:pPr>
            <a:endParaRPr lang="en-US" sz="800" dirty="0">
              <a:latin typeface="Comic Sans MS" pitchFamily="66" charset="0"/>
            </a:endParaRPr>
          </a:p>
          <a:p>
            <a:pPr marL="342900" indent="-342900">
              <a:spcBef>
                <a:spcPct val="20000"/>
              </a:spcBef>
              <a:spcAft>
                <a:spcPct val="60000"/>
              </a:spcAft>
              <a:buClr>
                <a:srgbClr val="C00000"/>
              </a:buClr>
              <a:buSzPct val="75000"/>
              <a:buFont typeface="Wingdings" pitchFamily="2" charset="2"/>
              <a:buChar char="q"/>
            </a:pPr>
            <a:r>
              <a:rPr lang="en-US" sz="3200" dirty="0" smtClean="0">
                <a:latin typeface="Comic Sans MS" pitchFamily="66" charset="0"/>
                <a:cs typeface="Times New Roman" pitchFamily="18" charset="0"/>
              </a:rPr>
              <a:t> Copy Machine and/or Printing Services </a:t>
            </a:r>
          </a:p>
          <a:p>
            <a:pPr marL="342900" indent="-342900">
              <a:spcBef>
                <a:spcPct val="20000"/>
              </a:spcBef>
              <a:spcAft>
                <a:spcPct val="60000"/>
              </a:spcAft>
              <a:buClr>
                <a:srgbClr val="C00000"/>
              </a:buClr>
              <a:buSzPct val="75000"/>
              <a:buFont typeface="Wingdings" pitchFamily="2" charset="2"/>
              <a:buChar char="q"/>
            </a:pPr>
            <a:r>
              <a:rPr lang="en-US" sz="3200" dirty="0" smtClean="0">
                <a:latin typeface="Comic Sans MS" pitchFamily="66" charset="0"/>
                <a:cs typeface="Times New Roman" pitchFamily="18" charset="0"/>
              </a:rPr>
              <a:t> Glass Shop – Machine Shop</a:t>
            </a:r>
          </a:p>
          <a:p>
            <a:pPr marL="342900" indent="-342900">
              <a:spcBef>
                <a:spcPct val="20000"/>
              </a:spcBef>
              <a:spcAft>
                <a:spcPct val="60000"/>
              </a:spcAft>
              <a:buClr>
                <a:srgbClr val="C00000"/>
              </a:buClr>
              <a:buSzPct val="75000"/>
              <a:buFont typeface="Wingdings" pitchFamily="2" charset="2"/>
              <a:buChar char="q"/>
            </a:pPr>
            <a:r>
              <a:rPr lang="en-US" sz="3200" dirty="0" smtClean="0">
                <a:latin typeface="Comic Sans MS" pitchFamily="66" charset="0"/>
                <a:cs typeface="Times New Roman" pitchFamily="18" charset="0"/>
              </a:rPr>
              <a:t> Computer Services</a:t>
            </a:r>
          </a:p>
          <a:p>
            <a:pPr marL="342900" indent="-342900">
              <a:spcBef>
                <a:spcPct val="20000"/>
              </a:spcBef>
              <a:spcAft>
                <a:spcPct val="60000"/>
              </a:spcAft>
              <a:buClr>
                <a:srgbClr val="C00000"/>
              </a:buClr>
              <a:buSzPct val="75000"/>
              <a:buFont typeface="Wingdings" pitchFamily="2" charset="2"/>
              <a:buChar char="q"/>
            </a:pPr>
            <a:r>
              <a:rPr lang="en-US" sz="3200" dirty="0" smtClean="0">
                <a:latin typeface="Comic Sans MS" pitchFamily="66" charset="0"/>
                <a:cs typeface="Times New Roman" pitchFamily="18" charset="0"/>
              </a:rPr>
              <a:t> Lab Animals</a:t>
            </a:r>
          </a:p>
          <a:p>
            <a:pPr marL="342900" indent="-342900">
              <a:spcBef>
                <a:spcPct val="20000"/>
              </a:spcBef>
              <a:spcAft>
                <a:spcPct val="60000"/>
              </a:spcAft>
              <a:buClr>
                <a:srgbClr val="C00000"/>
              </a:buClr>
              <a:buSzPct val="75000"/>
              <a:buFont typeface="Wingdings" pitchFamily="2" charset="2"/>
              <a:buChar char="q"/>
            </a:pPr>
            <a:r>
              <a:rPr lang="en-US" sz="3200" dirty="0" smtClean="0">
                <a:latin typeface="Comic Sans MS" pitchFamily="66" charset="0"/>
                <a:cs typeface="Times New Roman" pitchFamily="18" charset="0"/>
              </a:rPr>
              <a:t> Electric Power/Utilities</a:t>
            </a:r>
          </a:p>
        </p:txBody>
      </p:sp>
    </p:spTree>
    <p:extLst>
      <p:ext uri="{BB962C8B-B14F-4D97-AF65-F5344CB8AC3E}">
        <p14:creationId xmlns:p14="http://schemas.microsoft.com/office/powerpoint/2010/main" val="98303601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0" y="533400"/>
            <a:ext cx="9144000" cy="762000"/>
          </a:xfrm>
          <a:prstGeom prst="rect">
            <a:avLst/>
          </a:prstGeom>
          <a:noFill/>
          <a:ln w="9525">
            <a:noFill/>
            <a:miter lim="800000"/>
            <a:headEnd/>
            <a:tailEnd/>
          </a:ln>
        </p:spPr>
        <p:txBody>
          <a:bodyPr anchor="ctr"/>
          <a:lstStyle/>
          <a:p>
            <a:pPr algn="ctr"/>
            <a:endParaRPr lang="en-US" sz="4800" dirty="0">
              <a:solidFill>
                <a:schemeClr val="tx2"/>
              </a:solidFill>
              <a:latin typeface="Comic Sans MS" pitchFamily="66" charset="0"/>
              <a:cs typeface="Times New Roman" pitchFamily="18" charset="0"/>
            </a:endParaRPr>
          </a:p>
        </p:txBody>
      </p:sp>
      <p:sp>
        <p:nvSpPr>
          <p:cNvPr id="902147" name="Rectangle 3"/>
          <p:cNvSpPr>
            <a:spLocks noChangeArrowheads="1"/>
          </p:cNvSpPr>
          <p:nvPr/>
        </p:nvSpPr>
        <p:spPr bwMode="auto">
          <a:xfrm>
            <a:off x="304800" y="2362200"/>
            <a:ext cx="8763000" cy="4191000"/>
          </a:xfrm>
          <a:prstGeom prst="rect">
            <a:avLst/>
          </a:prstGeom>
          <a:noFill/>
          <a:ln w="9525">
            <a:noFill/>
            <a:miter lim="800000"/>
            <a:headEnd/>
            <a:tailEnd/>
          </a:ln>
        </p:spPr>
        <p:txBody>
          <a:bodyPr/>
          <a:lstStyle/>
          <a:p>
            <a:pPr marL="514350" indent="-514350">
              <a:spcBef>
                <a:spcPct val="20000"/>
              </a:spcBef>
              <a:buSzPct val="75000"/>
              <a:buFont typeface="+mj-lt"/>
              <a:buAutoNum type="arabicPeriod" startAt="2"/>
            </a:pPr>
            <a:r>
              <a:rPr lang="en-US" sz="2800" b="1" dirty="0">
                <a:solidFill>
                  <a:srgbClr val="C00000"/>
                </a:solidFill>
                <a:latin typeface="Comic Sans MS" pitchFamily="66" charset="0"/>
                <a:cs typeface="Times New Roman" pitchFamily="18" charset="0"/>
              </a:rPr>
              <a:t>Service Center/Service Facility:</a:t>
            </a:r>
          </a:p>
          <a:p>
            <a:pPr marL="742950" lvl="1" indent="-285750">
              <a:spcBef>
                <a:spcPct val="20000"/>
              </a:spcBef>
              <a:buSzPct val="75000"/>
              <a:buFont typeface="Wingdings" pitchFamily="2" charset="2"/>
              <a:buChar char="§"/>
            </a:pPr>
            <a:r>
              <a:rPr lang="en-US" sz="2400" dirty="0">
                <a:latin typeface="Comic Sans MS" pitchFamily="66" charset="0"/>
                <a:cs typeface="Times New Roman" pitchFamily="18" charset="0"/>
              </a:rPr>
              <a:t>  $50,000 - $1,000,000/year</a:t>
            </a:r>
          </a:p>
          <a:p>
            <a:pPr marL="742950" lvl="1" indent="-285750">
              <a:spcBef>
                <a:spcPct val="20000"/>
              </a:spcBef>
              <a:spcAft>
                <a:spcPct val="30000"/>
              </a:spcAft>
              <a:buSzPct val="75000"/>
              <a:buFont typeface="Wingdings" pitchFamily="2" charset="2"/>
              <a:buChar char="§"/>
            </a:pPr>
            <a:r>
              <a:rPr lang="en-US" sz="2400" dirty="0">
                <a:latin typeface="Comic Sans MS" pitchFamily="66" charset="0"/>
                <a:cs typeface="Times New Roman" pitchFamily="18" charset="0"/>
              </a:rPr>
              <a:t>  Usually not </a:t>
            </a:r>
            <a:r>
              <a:rPr lang="en-US" sz="2400" dirty="0" smtClean="0">
                <a:latin typeface="Comic Sans MS" pitchFamily="66" charset="0"/>
                <a:cs typeface="Times New Roman" pitchFamily="18" charset="0"/>
              </a:rPr>
              <a:t>university-wide </a:t>
            </a:r>
            <a:r>
              <a:rPr lang="en-US" sz="2400" dirty="0">
                <a:latin typeface="Comic Sans MS" pitchFamily="66" charset="0"/>
                <a:cs typeface="Times New Roman" pitchFamily="18" charset="0"/>
              </a:rPr>
              <a:t>in scope</a:t>
            </a:r>
          </a:p>
          <a:p>
            <a:pPr marL="514350" indent="-514350">
              <a:spcBef>
                <a:spcPct val="20000"/>
              </a:spcBef>
              <a:buSzPct val="75000"/>
              <a:buFont typeface="+mj-lt"/>
              <a:buAutoNum type="arabicPeriod" startAt="3"/>
            </a:pPr>
            <a:r>
              <a:rPr lang="en-US" sz="2800" b="1" dirty="0">
                <a:solidFill>
                  <a:srgbClr val="C00000"/>
                </a:solidFill>
                <a:latin typeface="Comic Sans MS" pitchFamily="66" charset="0"/>
                <a:cs typeface="Times New Roman" pitchFamily="18" charset="0"/>
              </a:rPr>
              <a:t>Special Service Facilities (SSF):</a:t>
            </a:r>
          </a:p>
          <a:p>
            <a:pPr marL="742950" lvl="1" indent="-285750">
              <a:spcBef>
                <a:spcPct val="20000"/>
              </a:spcBef>
              <a:buSzPct val="75000"/>
              <a:buFont typeface="Wingdings" pitchFamily="2" charset="2"/>
              <a:buChar char="§"/>
            </a:pPr>
            <a:r>
              <a:rPr lang="en-US" sz="2400" dirty="0">
                <a:latin typeface="Comic Sans MS" pitchFamily="66" charset="0"/>
                <a:cs typeface="Times New Roman" pitchFamily="18" charset="0"/>
              </a:rPr>
              <a:t>A-21 Section J.44 – </a:t>
            </a:r>
            <a:r>
              <a:rPr lang="en-US" sz="2400" dirty="0" smtClean="0">
                <a:latin typeface="Comic Sans MS" pitchFamily="66" charset="0"/>
                <a:cs typeface="Times New Roman" pitchFamily="18" charset="0"/>
              </a:rPr>
              <a:t>“…institutional </a:t>
            </a:r>
            <a:r>
              <a:rPr lang="en-US" sz="2400" dirty="0">
                <a:latin typeface="Comic Sans MS" pitchFamily="66" charset="0"/>
                <a:cs typeface="Times New Roman" pitchFamily="18" charset="0"/>
              </a:rPr>
              <a:t>services involving the use of highly complex or specialized facilities such as electronic computers, wind tunnels, and reactors …”</a:t>
            </a:r>
          </a:p>
          <a:p>
            <a:pPr marL="742950" lvl="1" indent="-285750">
              <a:spcBef>
                <a:spcPct val="20000"/>
              </a:spcBef>
              <a:buSzPct val="75000"/>
              <a:buFont typeface="Wingdings" pitchFamily="2" charset="2"/>
              <a:buChar char="§"/>
            </a:pPr>
            <a:r>
              <a:rPr lang="en-US" sz="2400" dirty="0">
                <a:latin typeface="Comic Sans MS" pitchFamily="66" charset="0"/>
                <a:cs typeface="Times New Roman" pitchFamily="18" charset="0"/>
              </a:rPr>
              <a:t>University-wide</a:t>
            </a:r>
          </a:p>
          <a:p>
            <a:pPr marL="742950" lvl="1" indent="-285750">
              <a:spcBef>
                <a:spcPct val="20000"/>
              </a:spcBef>
              <a:buSzPct val="75000"/>
              <a:buFont typeface="Wingdings" pitchFamily="2" charset="2"/>
              <a:buChar char="§"/>
            </a:pPr>
            <a:r>
              <a:rPr lang="en-US" sz="2400" dirty="0">
                <a:latin typeface="Comic Sans MS" pitchFamily="66" charset="0"/>
                <a:cs typeface="Times New Roman" pitchFamily="18" charset="0"/>
              </a:rPr>
              <a:t>&gt; $1,000,000/year</a:t>
            </a:r>
          </a:p>
        </p:txBody>
      </p:sp>
      <p:sp>
        <p:nvSpPr>
          <p:cNvPr id="30724" name="Rectangle 4"/>
          <p:cNvSpPr>
            <a:spLocks noChangeArrowheads="1"/>
          </p:cNvSpPr>
          <p:nvPr/>
        </p:nvSpPr>
        <p:spPr bwMode="auto">
          <a:xfrm>
            <a:off x="304800" y="1295400"/>
            <a:ext cx="8763000" cy="990600"/>
          </a:xfrm>
          <a:prstGeom prst="rect">
            <a:avLst/>
          </a:prstGeom>
          <a:noFill/>
          <a:ln w="9525">
            <a:noFill/>
            <a:miter lim="800000"/>
            <a:headEnd/>
            <a:tailEnd/>
          </a:ln>
        </p:spPr>
        <p:txBody>
          <a:bodyPr/>
          <a:lstStyle/>
          <a:p>
            <a:pPr marL="514350" indent="-514350">
              <a:spcBef>
                <a:spcPct val="20000"/>
              </a:spcBef>
              <a:buSzPct val="75000"/>
              <a:buFont typeface="+mj-lt"/>
              <a:buAutoNum type="arabicPeriod"/>
            </a:pPr>
            <a:r>
              <a:rPr lang="en-US" sz="2800" b="1" dirty="0">
                <a:solidFill>
                  <a:srgbClr val="C00000"/>
                </a:solidFill>
                <a:latin typeface="Comic Sans MS" pitchFamily="66" charset="0"/>
                <a:cs typeface="Times New Roman" pitchFamily="18" charset="0"/>
              </a:rPr>
              <a:t>Recharge Center:</a:t>
            </a:r>
          </a:p>
          <a:p>
            <a:pPr marL="742950" lvl="1" indent="-285750">
              <a:spcBef>
                <a:spcPct val="20000"/>
              </a:spcBef>
              <a:spcAft>
                <a:spcPct val="30000"/>
              </a:spcAft>
              <a:buSzPct val="75000"/>
              <a:buFont typeface="Wingdings" pitchFamily="2" charset="2"/>
              <a:buChar char="§"/>
            </a:pPr>
            <a:r>
              <a:rPr lang="en-US" sz="2400" dirty="0">
                <a:latin typeface="Comic Sans MS" pitchFamily="66" charset="0"/>
                <a:cs typeface="Times New Roman" pitchFamily="18" charset="0"/>
              </a:rPr>
              <a:t>  &lt; $50,000/year</a:t>
            </a:r>
          </a:p>
        </p:txBody>
      </p:sp>
      <p:sp>
        <p:nvSpPr>
          <p:cNvPr id="5" name="Text Box 2"/>
          <p:cNvSpPr txBox="1">
            <a:spLocks noChangeArrowheads="1"/>
          </p:cNvSpPr>
          <p:nvPr/>
        </p:nvSpPr>
        <p:spPr bwMode="auto">
          <a:xfrm>
            <a:off x="228600" y="152400"/>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4000" dirty="0" smtClean="0">
                <a:solidFill>
                  <a:srgbClr val="FFFFFF"/>
                </a:solidFill>
                <a:latin typeface="Comic Sans MS" pitchFamily="66" charset="0"/>
                <a:cs typeface="Times New Roman" pitchFamily="18" charset="0"/>
              </a:rPr>
              <a:t>Alternate Names</a:t>
            </a:r>
            <a:endParaRPr lang="en-US" sz="4000" dirty="0">
              <a:solidFill>
                <a:srgbClr val="FFFFFF"/>
              </a:solidFill>
              <a:latin typeface="Comic Sans MS" pitchFamily="66" charset="0"/>
              <a:cs typeface="Times New Roman" pitchFamily="18" charset="0"/>
            </a:endParaRPr>
          </a:p>
        </p:txBody>
      </p:sp>
    </p:spTree>
    <p:extLst>
      <p:ext uri="{BB962C8B-B14F-4D97-AF65-F5344CB8AC3E}">
        <p14:creationId xmlns:p14="http://schemas.microsoft.com/office/powerpoint/2010/main" val="3364772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0214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90214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9021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0214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90214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90214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9021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2147" grpId="0" build="p"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0" y="304800"/>
            <a:ext cx="9144000" cy="762000"/>
          </a:xfrm>
          <a:prstGeom prst="rect">
            <a:avLst/>
          </a:prstGeom>
          <a:noFill/>
          <a:ln w="9525">
            <a:noFill/>
            <a:miter lim="800000"/>
            <a:headEnd/>
            <a:tailEnd/>
          </a:ln>
        </p:spPr>
        <p:txBody>
          <a:bodyPr anchor="ctr"/>
          <a:lstStyle/>
          <a:p>
            <a:pPr algn="ctr"/>
            <a:endParaRPr lang="en-US" sz="4800" dirty="0">
              <a:solidFill>
                <a:schemeClr val="tx2"/>
              </a:solidFill>
              <a:latin typeface="Comic Sans MS" pitchFamily="66" charset="0"/>
            </a:endParaRPr>
          </a:p>
        </p:txBody>
      </p:sp>
      <p:sp>
        <p:nvSpPr>
          <p:cNvPr id="31747" name="Text Box 3"/>
          <p:cNvSpPr txBox="1">
            <a:spLocks noChangeArrowheads="1"/>
          </p:cNvSpPr>
          <p:nvPr/>
        </p:nvSpPr>
        <p:spPr bwMode="auto">
          <a:xfrm>
            <a:off x="381000" y="2133600"/>
            <a:ext cx="8458200" cy="366713"/>
          </a:xfrm>
          <a:prstGeom prst="rect">
            <a:avLst/>
          </a:prstGeom>
          <a:noFill/>
          <a:ln w="9525">
            <a:noFill/>
            <a:miter lim="800000"/>
            <a:headEnd/>
            <a:tailEnd/>
          </a:ln>
        </p:spPr>
        <p:txBody>
          <a:bodyPr>
            <a:spAutoFit/>
          </a:bodyPr>
          <a:lstStyle/>
          <a:p>
            <a:pPr>
              <a:spcBef>
                <a:spcPct val="50000"/>
              </a:spcBef>
            </a:pPr>
            <a:endParaRPr lang="en-US" sz="1800" b="1">
              <a:latin typeface="Comic Sans MS" pitchFamily="66" charset="0"/>
            </a:endParaRPr>
          </a:p>
        </p:txBody>
      </p:sp>
      <p:sp>
        <p:nvSpPr>
          <p:cNvPr id="31748" name="Rectangle 4"/>
          <p:cNvSpPr>
            <a:spLocks noChangeArrowheads="1"/>
          </p:cNvSpPr>
          <p:nvPr/>
        </p:nvSpPr>
        <p:spPr bwMode="auto">
          <a:xfrm>
            <a:off x="152400" y="1143000"/>
            <a:ext cx="8763000" cy="1447800"/>
          </a:xfrm>
          <a:prstGeom prst="rect">
            <a:avLst/>
          </a:prstGeom>
          <a:noFill/>
          <a:ln w="9525">
            <a:noFill/>
            <a:miter lim="800000"/>
            <a:headEnd/>
            <a:tailEnd/>
          </a:ln>
        </p:spPr>
        <p:txBody>
          <a:bodyPr/>
          <a:lstStyle/>
          <a:p>
            <a:pPr marL="342900" indent="-342900">
              <a:spcBef>
                <a:spcPct val="20000"/>
              </a:spcBef>
              <a:spcAft>
                <a:spcPct val="60000"/>
              </a:spcAft>
              <a:buSzPct val="75000"/>
              <a:buFont typeface="Wingdings" pitchFamily="2" charset="2"/>
              <a:buChar char="§"/>
            </a:pPr>
            <a:r>
              <a:rPr lang="en-US" sz="2600" dirty="0">
                <a:latin typeface="Comic Sans MS" pitchFamily="66" charset="0"/>
                <a:cs typeface="Times New Roman" pitchFamily="18" charset="0"/>
              </a:rPr>
              <a:t>The </a:t>
            </a:r>
            <a:r>
              <a:rPr lang="en-US" sz="2600" dirty="0" smtClean="0">
                <a:latin typeface="Comic Sans MS" pitchFamily="66" charset="0"/>
                <a:cs typeface="Times New Roman" pitchFamily="18" charset="0"/>
              </a:rPr>
              <a:t>charge for </a:t>
            </a:r>
            <a:r>
              <a:rPr lang="en-US" sz="2600" dirty="0">
                <a:latin typeface="Comic Sans MS" pitchFamily="66" charset="0"/>
                <a:cs typeface="Times New Roman" pitchFamily="18" charset="0"/>
              </a:rPr>
              <a:t>each service must include </a:t>
            </a:r>
            <a:r>
              <a:rPr lang="en-US" sz="2600" dirty="0" smtClean="0">
                <a:latin typeface="Comic Sans MS" pitchFamily="66" charset="0"/>
                <a:cs typeface="Times New Roman" pitchFamily="18" charset="0"/>
              </a:rPr>
              <a:t>both </a:t>
            </a:r>
            <a:r>
              <a:rPr lang="en-US" sz="2600" dirty="0">
                <a:latin typeface="Comic Sans MS" pitchFamily="66" charset="0"/>
                <a:cs typeface="Times New Roman" pitchFamily="18" charset="0"/>
              </a:rPr>
              <a:t>direct </a:t>
            </a:r>
            <a:r>
              <a:rPr lang="en-US" sz="2600" dirty="0" smtClean="0">
                <a:latin typeface="Comic Sans MS" pitchFamily="66" charset="0"/>
                <a:cs typeface="Times New Roman" pitchFamily="18" charset="0"/>
              </a:rPr>
              <a:t>costs </a:t>
            </a:r>
            <a:r>
              <a:rPr lang="en-US" sz="2600" dirty="0">
                <a:latin typeface="Comic Sans MS" pitchFamily="66" charset="0"/>
                <a:cs typeface="Times New Roman" pitchFamily="18" charset="0"/>
              </a:rPr>
              <a:t>and when appropriate, </a:t>
            </a:r>
            <a:r>
              <a:rPr lang="en-US" sz="2600" dirty="0" smtClean="0">
                <a:latin typeface="Comic Sans MS" pitchFamily="66" charset="0"/>
                <a:cs typeface="Times New Roman" pitchFamily="18" charset="0"/>
              </a:rPr>
              <a:t>the </a:t>
            </a:r>
            <a:r>
              <a:rPr lang="en-US" sz="2600" dirty="0">
                <a:latin typeface="Comic Sans MS" pitchFamily="66" charset="0"/>
                <a:cs typeface="Times New Roman" pitchFamily="18" charset="0"/>
              </a:rPr>
              <a:t>allocable share of facilities and administrative costs.</a:t>
            </a:r>
          </a:p>
        </p:txBody>
      </p:sp>
      <p:sp>
        <p:nvSpPr>
          <p:cNvPr id="904197" name="Rectangle 5"/>
          <p:cNvSpPr>
            <a:spLocks noChangeArrowheads="1"/>
          </p:cNvSpPr>
          <p:nvPr/>
        </p:nvSpPr>
        <p:spPr bwMode="auto">
          <a:xfrm>
            <a:off x="152400" y="2667000"/>
            <a:ext cx="8763000" cy="3810000"/>
          </a:xfrm>
          <a:prstGeom prst="rect">
            <a:avLst/>
          </a:prstGeom>
          <a:noFill/>
          <a:ln w="9525">
            <a:noFill/>
            <a:miter lim="800000"/>
            <a:headEnd/>
            <a:tailEnd/>
          </a:ln>
        </p:spPr>
        <p:txBody>
          <a:bodyPr/>
          <a:lstStyle/>
          <a:p>
            <a:pPr marL="342900" indent="-342900">
              <a:spcBef>
                <a:spcPct val="20000"/>
              </a:spcBef>
              <a:spcAft>
                <a:spcPct val="60000"/>
              </a:spcAft>
              <a:buSzPct val="75000"/>
              <a:buFont typeface="Wingdings" pitchFamily="2" charset="2"/>
              <a:buChar char="§"/>
            </a:pPr>
            <a:r>
              <a:rPr lang="en-US" sz="2600" dirty="0" smtClean="0">
                <a:latin typeface="Comic Sans MS" pitchFamily="66" charset="0"/>
                <a:cs typeface="Times New Roman" pitchFamily="18" charset="0"/>
              </a:rPr>
              <a:t>Recharge Centers may be (and often are) subsidized using non-federal funds.</a:t>
            </a:r>
          </a:p>
          <a:p>
            <a:pPr marL="342900" indent="-342900">
              <a:spcBef>
                <a:spcPct val="20000"/>
              </a:spcBef>
              <a:spcAft>
                <a:spcPct val="60000"/>
              </a:spcAft>
              <a:buSzPct val="75000"/>
              <a:buFont typeface="Wingdings" pitchFamily="2" charset="2"/>
              <a:buChar char="§"/>
            </a:pPr>
            <a:r>
              <a:rPr lang="en-US" sz="2600" dirty="0" smtClean="0">
                <a:latin typeface="Comic Sans MS" pitchFamily="66" charset="0"/>
                <a:cs typeface="Times New Roman" pitchFamily="18" charset="0"/>
              </a:rPr>
              <a:t>Users should be directly billed for each service based on a schedule of rates that does not discriminate between federally and non-federally supported activity.</a:t>
            </a:r>
          </a:p>
          <a:p>
            <a:pPr marL="342900" indent="-342900">
              <a:spcBef>
                <a:spcPct val="20000"/>
              </a:spcBef>
              <a:spcAft>
                <a:spcPct val="60000"/>
              </a:spcAft>
              <a:buSzPct val="75000"/>
              <a:buFont typeface="Wingdings" pitchFamily="2" charset="2"/>
              <a:buChar char="§"/>
            </a:pPr>
            <a:r>
              <a:rPr lang="en-US" sz="2600" dirty="0" smtClean="0">
                <a:latin typeface="Comic Sans MS" pitchFamily="66" charset="0"/>
                <a:cs typeface="Times New Roman" pitchFamily="18" charset="0"/>
              </a:rPr>
              <a:t>However, it is permissible to charge external users a higher rate!</a:t>
            </a:r>
          </a:p>
        </p:txBody>
      </p:sp>
      <p:sp>
        <p:nvSpPr>
          <p:cNvPr id="6" name="Text Box 2"/>
          <p:cNvSpPr txBox="1">
            <a:spLocks noChangeArrowheads="1"/>
          </p:cNvSpPr>
          <p:nvPr/>
        </p:nvSpPr>
        <p:spPr bwMode="auto">
          <a:xfrm>
            <a:off x="279400" y="152400"/>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4000" dirty="0" smtClean="0">
                <a:solidFill>
                  <a:srgbClr val="FFFFFF"/>
                </a:solidFill>
                <a:latin typeface="Comic Sans MS" pitchFamily="66" charset="0"/>
              </a:rPr>
              <a:t>Characteristics</a:t>
            </a:r>
            <a:endParaRPr lang="en-US" sz="4000" dirty="0">
              <a:solidFill>
                <a:srgbClr val="FFFFFF"/>
              </a:solidFill>
              <a:latin typeface="Comic Sans MS" pitchFamily="66" charset="0"/>
              <a:cs typeface="Times New Roman" pitchFamily="18" charset="0"/>
            </a:endParaRPr>
          </a:p>
        </p:txBody>
      </p:sp>
    </p:spTree>
    <p:extLst>
      <p:ext uri="{BB962C8B-B14F-4D97-AF65-F5344CB8AC3E}">
        <p14:creationId xmlns:p14="http://schemas.microsoft.com/office/powerpoint/2010/main" val="2523357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041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041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0419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4197" grpId="0" build="p"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0" y="304800"/>
            <a:ext cx="9144000" cy="762000"/>
          </a:xfrm>
          <a:prstGeom prst="rect">
            <a:avLst/>
          </a:prstGeom>
          <a:noFill/>
          <a:ln w="9525">
            <a:noFill/>
            <a:miter lim="800000"/>
            <a:headEnd/>
            <a:tailEnd/>
          </a:ln>
        </p:spPr>
        <p:txBody>
          <a:bodyPr anchor="ctr"/>
          <a:lstStyle/>
          <a:p>
            <a:pPr algn="ctr"/>
            <a:endParaRPr lang="en-US" sz="4800" dirty="0">
              <a:solidFill>
                <a:schemeClr val="tx2"/>
              </a:solidFill>
              <a:latin typeface="Comic Sans MS" pitchFamily="66" charset="0"/>
            </a:endParaRPr>
          </a:p>
        </p:txBody>
      </p:sp>
      <p:sp>
        <p:nvSpPr>
          <p:cNvPr id="31747" name="Text Box 3"/>
          <p:cNvSpPr txBox="1">
            <a:spLocks noChangeArrowheads="1"/>
          </p:cNvSpPr>
          <p:nvPr/>
        </p:nvSpPr>
        <p:spPr bwMode="auto">
          <a:xfrm>
            <a:off x="381000" y="2133600"/>
            <a:ext cx="8458200" cy="366713"/>
          </a:xfrm>
          <a:prstGeom prst="rect">
            <a:avLst/>
          </a:prstGeom>
          <a:noFill/>
          <a:ln w="9525">
            <a:noFill/>
            <a:miter lim="800000"/>
            <a:headEnd/>
            <a:tailEnd/>
          </a:ln>
        </p:spPr>
        <p:txBody>
          <a:bodyPr>
            <a:spAutoFit/>
          </a:bodyPr>
          <a:lstStyle/>
          <a:p>
            <a:pPr>
              <a:spcBef>
                <a:spcPct val="50000"/>
              </a:spcBef>
            </a:pPr>
            <a:endParaRPr lang="en-US" sz="1800" b="1" dirty="0">
              <a:latin typeface="Comic Sans MS" pitchFamily="66" charset="0"/>
            </a:endParaRPr>
          </a:p>
        </p:txBody>
      </p:sp>
      <p:sp>
        <p:nvSpPr>
          <p:cNvPr id="31748" name="Rectangle 4"/>
          <p:cNvSpPr>
            <a:spLocks noChangeArrowheads="1"/>
          </p:cNvSpPr>
          <p:nvPr/>
        </p:nvSpPr>
        <p:spPr bwMode="auto">
          <a:xfrm>
            <a:off x="152400" y="1143000"/>
            <a:ext cx="8763000" cy="1447800"/>
          </a:xfrm>
          <a:prstGeom prst="rect">
            <a:avLst/>
          </a:prstGeom>
          <a:noFill/>
          <a:ln w="9525">
            <a:noFill/>
            <a:miter lim="800000"/>
            <a:headEnd/>
            <a:tailEnd/>
          </a:ln>
        </p:spPr>
        <p:txBody>
          <a:bodyPr/>
          <a:lstStyle/>
          <a:p>
            <a:pPr marL="342900" indent="-342900">
              <a:spcBef>
                <a:spcPct val="20000"/>
              </a:spcBef>
              <a:spcAft>
                <a:spcPct val="60000"/>
              </a:spcAft>
              <a:buClr>
                <a:schemeClr val="tx1"/>
              </a:buClr>
              <a:buSzPct val="75000"/>
              <a:buFont typeface="Wingdings" pitchFamily="2" charset="2"/>
              <a:buChar char="§"/>
            </a:pPr>
            <a:r>
              <a:rPr lang="en-US" sz="2600" u="sng" dirty="0" smtClean="0">
                <a:solidFill>
                  <a:srgbClr val="C00000"/>
                </a:solidFill>
                <a:latin typeface="Comic Sans MS" pitchFamily="66" charset="0"/>
                <a:cs typeface="Times New Roman" pitchFamily="18" charset="0"/>
              </a:rPr>
              <a:t>Goal is to operate a break even operation</a:t>
            </a:r>
            <a:r>
              <a:rPr lang="en-US" sz="2600" dirty="0" smtClean="0">
                <a:solidFill>
                  <a:srgbClr val="C00000"/>
                </a:solidFill>
                <a:latin typeface="Comic Sans MS" pitchFamily="66" charset="0"/>
                <a:cs typeface="Times New Roman" pitchFamily="18" charset="0"/>
              </a:rPr>
              <a:t> </a:t>
            </a:r>
            <a:r>
              <a:rPr lang="en-US" sz="2600" dirty="0" smtClean="0">
                <a:latin typeface="Comic Sans MS" pitchFamily="66" charset="0"/>
                <a:cs typeface="Times New Roman" pitchFamily="18" charset="0"/>
              </a:rPr>
              <a:t>– Rates should not recover more than the total costs of the center over a long-term period.  A period is normally defined as one year.  </a:t>
            </a:r>
          </a:p>
          <a:p>
            <a:pPr marL="342900" indent="-342900">
              <a:spcBef>
                <a:spcPct val="20000"/>
              </a:spcBef>
              <a:spcAft>
                <a:spcPct val="60000"/>
              </a:spcAft>
              <a:buClr>
                <a:srgbClr val="C00000"/>
              </a:buClr>
              <a:buSzPct val="75000"/>
              <a:buFont typeface="Wingdings" pitchFamily="2" charset="2"/>
              <a:buChar char="§"/>
            </a:pPr>
            <a:endParaRPr lang="en-US" sz="2800" dirty="0">
              <a:latin typeface="Comic Sans MS" pitchFamily="66" charset="0"/>
              <a:cs typeface="Times New Roman" pitchFamily="18" charset="0"/>
            </a:endParaRPr>
          </a:p>
        </p:txBody>
      </p:sp>
      <p:sp>
        <p:nvSpPr>
          <p:cNvPr id="904197" name="Rectangle 5"/>
          <p:cNvSpPr>
            <a:spLocks noChangeArrowheads="1"/>
          </p:cNvSpPr>
          <p:nvPr/>
        </p:nvSpPr>
        <p:spPr bwMode="auto">
          <a:xfrm>
            <a:off x="152400" y="2971800"/>
            <a:ext cx="8763000" cy="3810000"/>
          </a:xfrm>
          <a:prstGeom prst="rect">
            <a:avLst/>
          </a:prstGeom>
          <a:noFill/>
          <a:ln w="9525">
            <a:noFill/>
            <a:miter lim="800000"/>
            <a:headEnd/>
            <a:tailEnd/>
          </a:ln>
        </p:spPr>
        <p:txBody>
          <a:bodyPr/>
          <a:lstStyle/>
          <a:p>
            <a:pPr marL="342900" indent="-342900">
              <a:spcBef>
                <a:spcPct val="20000"/>
              </a:spcBef>
              <a:spcAft>
                <a:spcPct val="60000"/>
              </a:spcAft>
              <a:buSzPct val="75000"/>
              <a:buFont typeface="Wingdings" pitchFamily="2" charset="2"/>
              <a:buChar char="§"/>
            </a:pPr>
            <a:r>
              <a:rPr lang="en-US" sz="2600" dirty="0" smtClean="0">
                <a:latin typeface="Comic Sans MS" pitchFamily="66" charset="0"/>
                <a:cs typeface="Times New Roman" pitchFamily="18" charset="0"/>
              </a:rPr>
              <a:t>If a substantial balance exists in the recharge center account at the end of the period, it is assumed the rates were too high.  They must be lowered for the next period.</a:t>
            </a:r>
          </a:p>
          <a:p>
            <a:pPr marL="342900" indent="-342900">
              <a:spcBef>
                <a:spcPct val="20000"/>
              </a:spcBef>
              <a:spcAft>
                <a:spcPct val="60000"/>
              </a:spcAft>
              <a:buSzPct val="75000"/>
              <a:buFont typeface="Wingdings" pitchFamily="2" charset="2"/>
              <a:buChar char="§"/>
            </a:pPr>
            <a:r>
              <a:rPr lang="en-US" sz="2600" dirty="0" smtClean="0">
                <a:latin typeface="Comic Sans MS" pitchFamily="66" charset="0"/>
                <a:cs typeface="Times New Roman" pitchFamily="18" charset="0"/>
              </a:rPr>
              <a:t>Likewise, if there is a negative balance in the recharge center account at the end of the period, it is assumed the rates were too low.  They must be raised for the next period.</a:t>
            </a:r>
            <a:endParaRPr lang="en-US" sz="2600" dirty="0">
              <a:latin typeface="Comic Sans MS" pitchFamily="66" charset="0"/>
              <a:cs typeface="Times New Roman" pitchFamily="18" charset="0"/>
            </a:endParaRPr>
          </a:p>
        </p:txBody>
      </p:sp>
      <p:sp>
        <p:nvSpPr>
          <p:cNvPr id="7" name="Text Box 2"/>
          <p:cNvSpPr txBox="1">
            <a:spLocks noChangeArrowheads="1"/>
          </p:cNvSpPr>
          <p:nvPr/>
        </p:nvSpPr>
        <p:spPr bwMode="auto">
          <a:xfrm>
            <a:off x="279400" y="152400"/>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4000" dirty="0" smtClean="0">
                <a:solidFill>
                  <a:srgbClr val="FFFFFF"/>
                </a:solidFill>
                <a:latin typeface="Comic Sans MS" pitchFamily="66" charset="0"/>
              </a:rPr>
              <a:t>Characteristics</a:t>
            </a:r>
            <a:endParaRPr lang="en-US" sz="4000" dirty="0">
              <a:solidFill>
                <a:srgbClr val="FFFFFF"/>
              </a:solidFill>
              <a:latin typeface="Comic Sans MS" pitchFamily="66" charset="0"/>
              <a:cs typeface="Times New Roman" pitchFamily="18" charset="0"/>
            </a:endParaRPr>
          </a:p>
        </p:txBody>
      </p:sp>
    </p:spTree>
    <p:extLst>
      <p:ext uri="{BB962C8B-B14F-4D97-AF65-F5344CB8AC3E}">
        <p14:creationId xmlns:p14="http://schemas.microsoft.com/office/powerpoint/2010/main" val="2373914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041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0419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4197"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228600" y="381000"/>
            <a:ext cx="9601200" cy="1371600"/>
          </a:xfrm>
          <a:prstGeom prst="rect">
            <a:avLst/>
          </a:prstGeom>
          <a:noFill/>
          <a:ln w="9525">
            <a:noFill/>
            <a:miter lim="800000"/>
            <a:headEnd/>
            <a:tailEnd/>
          </a:ln>
        </p:spPr>
        <p:txBody>
          <a:bodyPr anchor="ctr"/>
          <a:lstStyle/>
          <a:p>
            <a:pPr algn="ctr"/>
            <a:endParaRPr lang="en-US" sz="4400" dirty="0">
              <a:solidFill>
                <a:schemeClr val="tx2"/>
              </a:solidFill>
              <a:latin typeface="Comic Sans MS" pitchFamily="66" charset="0"/>
              <a:cs typeface="Times New Roman" pitchFamily="18" charset="0"/>
            </a:endParaRPr>
          </a:p>
        </p:txBody>
      </p:sp>
      <p:sp>
        <p:nvSpPr>
          <p:cNvPr id="32771" name="Text Box 3"/>
          <p:cNvSpPr txBox="1">
            <a:spLocks noChangeArrowheads="1"/>
          </p:cNvSpPr>
          <p:nvPr/>
        </p:nvSpPr>
        <p:spPr bwMode="auto">
          <a:xfrm>
            <a:off x="304800" y="1752600"/>
            <a:ext cx="8534400" cy="3539430"/>
          </a:xfrm>
          <a:prstGeom prst="rect">
            <a:avLst/>
          </a:prstGeom>
          <a:noFill/>
          <a:ln w="9525">
            <a:noFill/>
            <a:miter lim="800000"/>
            <a:headEnd/>
            <a:tailEnd/>
          </a:ln>
        </p:spPr>
        <p:txBody>
          <a:bodyPr>
            <a:spAutoFit/>
          </a:bodyPr>
          <a:lstStyle/>
          <a:p>
            <a:pPr>
              <a:spcBef>
                <a:spcPct val="50000"/>
              </a:spcBef>
            </a:pPr>
            <a:r>
              <a:rPr lang="en-US" sz="2800" dirty="0">
                <a:latin typeface="Comic Sans MS" pitchFamily="66" charset="0"/>
                <a:cs typeface="Times New Roman" pitchFamily="18" charset="0"/>
              </a:rPr>
              <a:t>Certain costs such as </a:t>
            </a:r>
            <a:r>
              <a:rPr lang="en-US" sz="2800" dirty="0" smtClean="0">
                <a:latin typeface="Comic Sans MS" pitchFamily="66" charset="0"/>
                <a:cs typeface="Times New Roman" pitchFamily="18" charset="0"/>
              </a:rPr>
              <a:t>depreciation on capitalized </a:t>
            </a:r>
            <a:r>
              <a:rPr lang="en-US" sz="2800" dirty="0">
                <a:latin typeface="Comic Sans MS" pitchFamily="66" charset="0"/>
                <a:cs typeface="Times New Roman" pitchFamily="18" charset="0"/>
              </a:rPr>
              <a:t>equipment should be included in </a:t>
            </a:r>
            <a:r>
              <a:rPr lang="en-US" sz="2800" b="1" u="sng" dirty="0">
                <a:solidFill>
                  <a:srgbClr val="C00000"/>
                </a:solidFill>
                <a:latin typeface="Comic Sans MS" pitchFamily="66" charset="0"/>
                <a:cs typeface="Times New Roman" pitchFamily="18" charset="0"/>
              </a:rPr>
              <a:t>either</a:t>
            </a:r>
            <a:r>
              <a:rPr lang="en-US" sz="2800" dirty="0">
                <a:latin typeface="Comic Sans MS" pitchFamily="66" charset="0"/>
                <a:cs typeface="Times New Roman" pitchFamily="18" charset="0"/>
              </a:rPr>
              <a:t> </a:t>
            </a:r>
            <a:r>
              <a:rPr lang="en-US" sz="2800" dirty="0" smtClean="0">
                <a:latin typeface="Comic Sans MS" pitchFamily="66" charset="0"/>
                <a:cs typeface="Times New Roman" pitchFamily="18" charset="0"/>
              </a:rPr>
              <a:t>the cost pool for the university’s F&amp;A rate </a:t>
            </a:r>
            <a:r>
              <a:rPr lang="en-US" sz="2800" dirty="0">
                <a:latin typeface="Comic Sans MS" pitchFamily="66" charset="0"/>
                <a:cs typeface="Times New Roman" pitchFamily="18" charset="0"/>
              </a:rPr>
              <a:t>proposal </a:t>
            </a:r>
            <a:r>
              <a:rPr lang="en-US" sz="2800" b="1" u="sng" dirty="0">
                <a:solidFill>
                  <a:srgbClr val="C00000"/>
                </a:solidFill>
                <a:latin typeface="Comic Sans MS" pitchFamily="66" charset="0"/>
                <a:cs typeface="Times New Roman" pitchFamily="18" charset="0"/>
              </a:rPr>
              <a:t>or</a:t>
            </a:r>
            <a:r>
              <a:rPr lang="en-US" sz="2800" dirty="0">
                <a:latin typeface="Comic Sans MS" pitchFamily="66" charset="0"/>
                <a:cs typeface="Times New Roman" pitchFamily="18" charset="0"/>
              </a:rPr>
              <a:t> in the rates of a R</a:t>
            </a:r>
            <a:r>
              <a:rPr lang="en-US" sz="2800" dirty="0" smtClean="0">
                <a:latin typeface="Comic Sans MS" pitchFamily="66" charset="0"/>
                <a:cs typeface="Times New Roman" pitchFamily="18" charset="0"/>
              </a:rPr>
              <a:t>echarge Center.  </a:t>
            </a:r>
            <a:r>
              <a:rPr lang="en-US" sz="2800" dirty="0">
                <a:latin typeface="Comic Sans MS" pitchFamily="66" charset="0"/>
                <a:cs typeface="Times New Roman" pitchFamily="18" charset="0"/>
              </a:rPr>
              <a:t>If the cost for the same piece of equipment is included in both the </a:t>
            </a:r>
            <a:r>
              <a:rPr lang="en-US" sz="2800" dirty="0" smtClean="0">
                <a:latin typeface="Comic Sans MS" pitchFamily="66" charset="0"/>
                <a:cs typeface="Times New Roman" pitchFamily="18" charset="0"/>
              </a:rPr>
              <a:t>F&amp;A rate and </a:t>
            </a:r>
            <a:r>
              <a:rPr lang="en-US" sz="2800" dirty="0">
                <a:latin typeface="Comic Sans MS" pitchFamily="66" charset="0"/>
                <a:cs typeface="Times New Roman" pitchFamily="18" charset="0"/>
              </a:rPr>
              <a:t>a </a:t>
            </a:r>
            <a:r>
              <a:rPr lang="en-US" sz="2800" dirty="0" smtClean="0">
                <a:latin typeface="Comic Sans MS" pitchFamily="66" charset="0"/>
                <a:cs typeface="Times New Roman" pitchFamily="18" charset="0"/>
              </a:rPr>
              <a:t>Recharge Center rate, this may result in the </a:t>
            </a:r>
            <a:r>
              <a:rPr lang="en-US" sz="2800" dirty="0">
                <a:latin typeface="Comic Sans MS" pitchFamily="66" charset="0"/>
                <a:cs typeface="Times New Roman" pitchFamily="18" charset="0"/>
              </a:rPr>
              <a:t>federal government </a:t>
            </a:r>
            <a:r>
              <a:rPr lang="en-US" sz="2800" dirty="0" smtClean="0">
                <a:latin typeface="Comic Sans MS" pitchFamily="66" charset="0"/>
                <a:cs typeface="Times New Roman" pitchFamily="18" charset="0"/>
              </a:rPr>
              <a:t>being </a:t>
            </a:r>
            <a:r>
              <a:rPr lang="en-US" sz="2800" dirty="0">
                <a:latin typeface="Comic Sans MS" pitchFamily="66" charset="0"/>
                <a:cs typeface="Times New Roman" pitchFamily="18" charset="0"/>
              </a:rPr>
              <a:t>double charged for the same cost</a:t>
            </a:r>
            <a:r>
              <a:rPr lang="en-US" sz="2800" dirty="0" smtClean="0">
                <a:latin typeface="Comic Sans MS" pitchFamily="66" charset="0"/>
                <a:cs typeface="Times New Roman" pitchFamily="18" charset="0"/>
              </a:rPr>
              <a:t>.  </a:t>
            </a:r>
          </a:p>
        </p:txBody>
      </p:sp>
      <p:sp>
        <p:nvSpPr>
          <p:cNvPr id="4" name="Text Box 2"/>
          <p:cNvSpPr txBox="1">
            <a:spLocks noChangeArrowheads="1"/>
          </p:cNvSpPr>
          <p:nvPr/>
        </p:nvSpPr>
        <p:spPr bwMode="auto">
          <a:xfrm>
            <a:off x="228600" y="152400"/>
            <a:ext cx="8763000" cy="1323439"/>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4000" dirty="0" smtClean="0">
                <a:solidFill>
                  <a:srgbClr val="FFFFFF"/>
                </a:solidFill>
                <a:latin typeface="Comic Sans MS" pitchFamily="66" charset="0"/>
                <a:cs typeface="Times New Roman" pitchFamily="18" charset="0"/>
              </a:rPr>
              <a:t>Relationship between F&amp;A and Recharge Center Operation/Costs</a:t>
            </a:r>
            <a:endParaRPr lang="en-US" sz="4000" dirty="0">
              <a:solidFill>
                <a:srgbClr val="FFFFFF"/>
              </a:solidFill>
              <a:latin typeface="Comic Sans MS" pitchFamily="66" charset="0"/>
              <a:cs typeface="Times New Roman" pitchFamily="18" charset="0"/>
            </a:endParaRPr>
          </a:p>
        </p:txBody>
      </p:sp>
      <p:sp>
        <p:nvSpPr>
          <p:cNvPr id="3" name="Oval 2"/>
          <p:cNvSpPr/>
          <p:nvPr/>
        </p:nvSpPr>
        <p:spPr bwMode="auto">
          <a:xfrm>
            <a:off x="76200" y="5292030"/>
            <a:ext cx="8991600" cy="110877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a:glow rad="228600">
              <a:schemeClr val="accent4">
                <a:satMod val="175000"/>
                <a:alpha val="40000"/>
              </a:schemeClr>
            </a:glo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smtClean="0">
                <a:solidFill>
                  <a:srgbClr val="FFFFFF"/>
                </a:solidFill>
                <a:latin typeface="Comic Sans MS" pitchFamily="66" charset="0"/>
              </a:rPr>
              <a:t>Finding t</a:t>
            </a:r>
            <a:r>
              <a:rPr kumimoji="0" lang="en-US" sz="2800" b="0" i="0" u="none" strike="noStrike" cap="none" normalizeH="0" baseline="0" dirty="0" smtClean="0">
                <a:ln>
                  <a:noFill/>
                </a:ln>
                <a:solidFill>
                  <a:srgbClr val="FFFFFF"/>
                </a:solidFill>
                <a:effectLst/>
                <a:latin typeface="Comic Sans MS" pitchFamily="66" charset="0"/>
              </a:rPr>
              <a:t>his “double</a:t>
            </a:r>
            <a:r>
              <a:rPr kumimoji="0" lang="en-US" sz="2800" b="0" i="0" u="none" strike="noStrike" cap="none" normalizeH="0" dirty="0" smtClean="0">
                <a:ln>
                  <a:noFill/>
                </a:ln>
                <a:solidFill>
                  <a:srgbClr val="FFFFFF"/>
                </a:solidFill>
                <a:effectLst/>
                <a:latin typeface="Comic Sans MS" pitchFamily="66" charset="0"/>
              </a:rPr>
              <a:t> billing” is an auditors dream</a:t>
            </a:r>
            <a:r>
              <a:rPr kumimoji="0" lang="en-US" sz="2400" b="0" i="0" u="none" strike="noStrike" cap="none" normalizeH="0" dirty="0" smtClean="0">
                <a:ln>
                  <a:noFill/>
                </a:ln>
                <a:solidFill>
                  <a:srgbClr val="FFFFFF"/>
                </a:solidFill>
                <a:effectLst/>
                <a:latin typeface="Comic Sans MS" pitchFamily="66" charset="0"/>
              </a:rPr>
              <a:t>!</a:t>
            </a:r>
            <a:endParaRPr kumimoji="0" lang="en-US" sz="2400" b="0" i="0" u="none" strike="noStrike" cap="none" normalizeH="0" baseline="0" dirty="0" smtClean="0">
              <a:ln>
                <a:noFill/>
              </a:ln>
              <a:solidFill>
                <a:srgbClr val="FFFFFF"/>
              </a:solidFill>
              <a:effectLst/>
              <a:latin typeface="Comic Sans MS" pitchFamily="66" charset="0"/>
            </a:endParaRPr>
          </a:p>
        </p:txBody>
      </p:sp>
    </p:spTree>
    <p:extLst>
      <p:ext uri="{BB962C8B-B14F-4D97-AF65-F5344CB8AC3E}">
        <p14:creationId xmlns:p14="http://schemas.microsoft.com/office/powerpoint/2010/main" val="660848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152400"/>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4000" dirty="0" smtClean="0">
                <a:solidFill>
                  <a:srgbClr val="FFFFFF"/>
                </a:solidFill>
                <a:latin typeface="Comic Sans MS" pitchFamily="66" charset="0"/>
              </a:rPr>
              <a:t>Expanded Authority</a:t>
            </a:r>
            <a:endParaRPr lang="en-US" sz="4000" dirty="0">
              <a:solidFill>
                <a:srgbClr val="FFFFFF"/>
              </a:solidFill>
              <a:latin typeface="Comic Sans MS" pitchFamily="66" charset="0"/>
            </a:endParaRPr>
          </a:p>
        </p:txBody>
      </p:sp>
      <p:sp>
        <p:nvSpPr>
          <p:cNvPr id="838660" name="Text Box 4"/>
          <p:cNvSpPr txBox="1">
            <a:spLocks noChangeArrowheads="1"/>
          </p:cNvSpPr>
          <p:nvPr/>
        </p:nvSpPr>
        <p:spPr bwMode="auto">
          <a:xfrm>
            <a:off x="152400" y="1280279"/>
            <a:ext cx="8763000" cy="4339650"/>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lvl="1">
              <a:spcBef>
                <a:spcPct val="10000"/>
              </a:spcBef>
              <a:spcAft>
                <a:spcPct val="10000"/>
              </a:spcAft>
              <a:tabLst>
                <a:tab pos="571500" algn="l"/>
                <a:tab pos="804863" algn="l"/>
                <a:tab pos="1193800" algn="l"/>
                <a:tab pos="1597025" algn="l"/>
                <a:tab pos="2052638" algn="l"/>
              </a:tabLst>
            </a:pPr>
            <a:r>
              <a:rPr lang="en-US" sz="3000" dirty="0" smtClean="0">
                <a:latin typeface="Comic Sans MS" pitchFamily="66" charset="0"/>
              </a:rPr>
              <a:t>Agencies may allow recipients to develop their own systems</a:t>
            </a:r>
            <a:r>
              <a:rPr lang="en-US" sz="3000" dirty="0" smtClean="0">
                <a:solidFill>
                  <a:srgbClr val="C00000"/>
                </a:solidFill>
                <a:latin typeface="Comic Sans MS" pitchFamily="66" charset="0"/>
              </a:rPr>
              <a:t>*</a:t>
            </a:r>
            <a:r>
              <a:rPr lang="en-US" sz="3000" dirty="0" smtClean="0">
                <a:latin typeface="Comic Sans MS" pitchFamily="66" charset="0"/>
              </a:rPr>
              <a:t> for approving certain actions that previously required agency approval - incurring </a:t>
            </a:r>
            <a:r>
              <a:rPr lang="en-US" sz="3000" b="1" u="sng" dirty="0" smtClean="0">
                <a:solidFill>
                  <a:schemeClr val="tx1"/>
                </a:solidFill>
                <a:latin typeface="Comic Sans MS" pitchFamily="66" charset="0"/>
              </a:rPr>
              <a:t>pre-award costs</a:t>
            </a:r>
            <a:r>
              <a:rPr lang="en-US" sz="3000" b="1" dirty="0" smtClean="0">
                <a:solidFill>
                  <a:schemeClr val="tx1"/>
                </a:solidFill>
                <a:latin typeface="Comic Sans MS" pitchFamily="66" charset="0"/>
              </a:rPr>
              <a:t> </a:t>
            </a:r>
            <a:r>
              <a:rPr lang="en-US" sz="3000" dirty="0" smtClean="0">
                <a:solidFill>
                  <a:schemeClr val="tx1"/>
                </a:solidFill>
                <a:latin typeface="Comic Sans MS" pitchFamily="66" charset="0"/>
              </a:rPr>
              <a:t>up to </a:t>
            </a:r>
            <a:r>
              <a:rPr lang="en-US" sz="3000" dirty="0" smtClean="0">
                <a:latin typeface="Comic Sans MS" pitchFamily="66" charset="0"/>
              </a:rPr>
              <a:t>90 days prior to the start date for the award is an example.</a:t>
            </a:r>
          </a:p>
          <a:p>
            <a:pPr lvl="1">
              <a:spcBef>
                <a:spcPct val="10000"/>
              </a:spcBef>
              <a:spcAft>
                <a:spcPct val="10000"/>
              </a:spcAft>
              <a:tabLst>
                <a:tab pos="571500" algn="l"/>
                <a:tab pos="804863" algn="l"/>
                <a:tab pos="1193800" algn="l"/>
                <a:tab pos="1597025" algn="l"/>
                <a:tab pos="2052638" algn="l"/>
              </a:tabLst>
            </a:pPr>
            <a:endParaRPr lang="en-US" sz="2800" dirty="0" smtClean="0">
              <a:latin typeface="Comic Sans MS" pitchFamily="66" charset="0"/>
            </a:endParaRPr>
          </a:p>
          <a:p>
            <a:pPr lvl="1">
              <a:spcBef>
                <a:spcPct val="10000"/>
              </a:spcBef>
              <a:spcAft>
                <a:spcPct val="10000"/>
              </a:spcAft>
              <a:tabLst>
                <a:tab pos="571500" algn="l"/>
                <a:tab pos="804863" algn="l"/>
                <a:tab pos="1193800" algn="l"/>
                <a:tab pos="1597025" algn="l"/>
                <a:tab pos="2052638" algn="l"/>
              </a:tabLst>
            </a:pPr>
            <a:r>
              <a:rPr lang="en-US" sz="2600" dirty="0" smtClean="0">
                <a:solidFill>
                  <a:srgbClr val="C00000"/>
                </a:solidFill>
                <a:latin typeface="Comic Sans MS" pitchFamily="66" charset="0"/>
              </a:rPr>
              <a:t>* Must </a:t>
            </a:r>
            <a:r>
              <a:rPr lang="en-US" sz="2600" dirty="0">
                <a:solidFill>
                  <a:srgbClr val="C00000"/>
                </a:solidFill>
                <a:latin typeface="Comic Sans MS" pitchFamily="66" charset="0"/>
              </a:rPr>
              <a:t>be institution-wide and outside the </a:t>
            </a:r>
            <a:r>
              <a:rPr lang="en-US" sz="2600" dirty="0" smtClean="0">
                <a:solidFill>
                  <a:srgbClr val="C00000"/>
                </a:solidFill>
                <a:latin typeface="Comic Sans MS" pitchFamily="66" charset="0"/>
              </a:rPr>
              <a:t>influence  	  of the PI.  Rules </a:t>
            </a:r>
            <a:r>
              <a:rPr lang="en-US" sz="2600" dirty="0">
                <a:solidFill>
                  <a:srgbClr val="C00000"/>
                </a:solidFill>
                <a:latin typeface="Comic Sans MS" pitchFamily="66" charset="0"/>
              </a:rPr>
              <a:t>must be consistently </a:t>
            </a:r>
            <a:r>
              <a:rPr lang="en-US" sz="2600" dirty="0" smtClean="0">
                <a:solidFill>
                  <a:srgbClr val="C00000"/>
                </a:solidFill>
                <a:latin typeface="Comic Sans MS" pitchFamily="66" charset="0"/>
              </a:rPr>
              <a:t>applied. </a:t>
            </a:r>
            <a:endParaRPr lang="en-US" sz="2600" dirty="0">
              <a:solidFill>
                <a:srgbClr val="C00000"/>
              </a:solidFill>
              <a:latin typeface="Comic Sans MS" pitchFamily="66" charset="0"/>
            </a:endParaRPr>
          </a:p>
          <a:p>
            <a:pPr lvl="1">
              <a:spcBef>
                <a:spcPct val="10000"/>
              </a:spcBef>
              <a:spcAft>
                <a:spcPct val="10000"/>
              </a:spcAft>
              <a:tabLst>
                <a:tab pos="571500" algn="l"/>
                <a:tab pos="804863" algn="l"/>
                <a:tab pos="1193800" algn="l"/>
                <a:tab pos="1597025" algn="l"/>
                <a:tab pos="2052638" algn="l"/>
              </a:tabLst>
            </a:pPr>
            <a:endParaRPr lang="en-US" sz="200" dirty="0">
              <a:latin typeface="Comic Sans MS" pitchFamily="66"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0" y="685800"/>
            <a:ext cx="9144000" cy="762000"/>
          </a:xfrm>
          <a:prstGeom prst="rect">
            <a:avLst/>
          </a:prstGeom>
          <a:noFill/>
          <a:ln w="9525">
            <a:noFill/>
            <a:miter lim="800000"/>
            <a:headEnd/>
            <a:tailEnd/>
          </a:ln>
        </p:spPr>
        <p:txBody>
          <a:bodyPr anchor="ctr"/>
          <a:lstStyle/>
          <a:p>
            <a:pPr algn="ctr"/>
            <a:endParaRPr lang="en-US" sz="4800" dirty="0">
              <a:solidFill>
                <a:schemeClr val="tx2"/>
              </a:solidFill>
              <a:latin typeface="Comic Sans MS" pitchFamily="66" charset="0"/>
              <a:cs typeface="Times New Roman" pitchFamily="18" charset="0"/>
            </a:endParaRPr>
          </a:p>
        </p:txBody>
      </p:sp>
      <p:sp>
        <p:nvSpPr>
          <p:cNvPr id="33795" name="Text Box 3"/>
          <p:cNvSpPr txBox="1">
            <a:spLocks noChangeArrowheads="1"/>
          </p:cNvSpPr>
          <p:nvPr/>
        </p:nvSpPr>
        <p:spPr bwMode="auto">
          <a:xfrm>
            <a:off x="381000" y="2133600"/>
            <a:ext cx="8458200" cy="366713"/>
          </a:xfrm>
          <a:prstGeom prst="rect">
            <a:avLst/>
          </a:prstGeom>
          <a:noFill/>
          <a:ln w="9525">
            <a:noFill/>
            <a:miter lim="800000"/>
            <a:headEnd/>
            <a:tailEnd/>
          </a:ln>
        </p:spPr>
        <p:txBody>
          <a:bodyPr>
            <a:spAutoFit/>
          </a:bodyPr>
          <a:lstStyle/>
          <a:p>
            <a:pPr>
              <a:spcBef>
                <a:spcPct val="50000"/>
              </a:spcBef>
            </a:pPr>
            <a:endParaRPr lang="en-US" sz="1800" b="1" dirty="0">
              <a:latin typeface="Comic Sans MS" pitchFamily="66" charset="0"/>
            </a:endParaRPr>
          </a:p>
        </p:txBody>
      </p:sp>
      <p:sp>
        <p:nvSpPr>
          <p:cNvPr id="33796" name="Rectangle 4"/>
          <p:cNvSpPr>
            <a:spLocks noChangeArrowheads="1"/>
          </p:cNvSpPr>
          <p:nvPr/>
        </p:nvSpPr>
        <p:spPr bwMode="auto">
          <a:xfrm>
            <a:off x="152400" y="1219200"/>
            <a:ext cx="8763000" cy="5334000"/>
          </a:xfrm>
          <a:prstGeom prst="rect">
            <a:avLst/>
          </a:prstGeom>
          <a:noFill/>
          <a:ln w="9525">
            <a:noFill/>
            <a:miter lim="800000"/>
            <a:headEnd/>
            <a:tailEnd/>
          </a:ln>
        </p:spPr>
        <p:txBody>
          <a:bodyPr/>
          <a:lstStyle/>
          <a:p>
            <a:pPr defTabSz="863600">
              <a:spcBef>
                <a:spcPct val="20000"/>
              </a:spcBef>
              <a:spcAft>
                <a:spcPct val="30000"/>
              </a:spcAft>
              <a:buClr>
                <a:schemeClr val="tx1"/>
              </a:buClr>
              <a:buSzPct val="75000"/>
            </a:pPr>
            <a:r>
              <a:rPr lang="en-US" sz="2800" dirty="0">
                <a:latin typeface="Comic Sans MS" pitchFamily="66" charset="0"/>
                <a:cs typeface="Times New Roman" pitchFamily="18" charset="0"/>
              </a:rPr>
              <a:t>Depreciation prorates a portion of the </a:t>
            </a:r>
            <a:r>
              <a:rPr lang="en-US" sz="2800" dirty="0" smtClean="0">
                <a:latin typeface="Comic Sans MS" pitchFamily="66" charset="0"/>
                <a:cs typeface="Times New Roman" pitchFamily="18" charset="0"/>
              </a:rPr>
              <a:t>acquisition cost </a:t>
            </a:r>
            <a:r>
              <a:rPr lang="en-US" sz="2800" dirty="0">
                <a:latin typeface="Comic Sans MS" pitchFamily="66" charset="0"/>
                <a:cs typeface="Times New Roman" pitchFamily="18" charset="0"/>
              </a:rPr>
              <a:t>of “</a:t>
            </a:r>
            <a:r>
              <a:rPr lang="en-US" sz="2800" dirty="0" smtClean="0">
                <a:latin typeface="Comic Sans MS" pitchFamily="66" charset="0"/>
                <a:cs typeface="Times New Roman" pitchFamily="18" charset="0"/>
              </a:rPr>
              <a:t>capitalized” </a:t>
            </a:r>
            <a:r>
              <a:rPr lang="en-US" sz="2800" dirty="0">
                <a:latin typeface="Comic Sans MS" pitchFamily="66" charset="0"/>
                <a:cs typeface="Times New Roman" pitchFamily="18" charset="0"/>
              </a:rPr>
              <a:t>equipment to each </a:t>
            </a:r>
            <a:r>
              <a:rPr lang="en-US" sz="2800" dirty="0" smtClean="0">
                <a:latin typeface="Comic Sans MS" pitchFamily="66" charset="0"/>
                <a:cs typeface="Times New Roman" pitchFamily="18" charset="0"/>
              </a:rPr>
              <a:t>accounting period during which the </a:t>
            </a:r>
            <a:r>
              <a:rPr lang="en-US" sz="2800" dirty="0">
                <a:latin typeface="Comic Sans MS" pitchFamily="66" charset="0"/>
                <a:cs typeface="Times New Roman" pitchFamily="18" charset="0"/>
              </a:rPr>
              <a:t>equipment is in </a:t>
            </a:r>
            <a:r>
              <a:rPr lang="en-US" sz="2800" dirty="0" smtClean="0">
                <a:latin typeface="Comic Sans MS" pitchFamily="66" charset="0"/>
                <a:cs typeface="Times New Roman" pitchFamily="18" charset="0"/>
              </a:rPr>
              <a:t>use.  The Recharge Center must pay </a:t>
            </a:r>
            <a:r>
              <a:rPr lang="en-US" sz="2800" dirty="0">
                <a:latin typeface="Comic Sans MS" pitchFamily="66" charset="0"/>
                <a:cs typeface="Times New Roman" pitchFamily="18" charset="0"/>
              </a:rPr>
              <a:t>for </a:t>
            </a:r>
            <a:r>
              <a:rPr lang="en-US" sz="2800" dirty="0" smtClean="0">
                <a:latin typeface="Comic Sans MS" pitchFamily="66" charset="0"/>
                <a:cs typeface="Times New Roman" pitchFamily="18" charset="0"/>
              </a:rPr>
              <a:t>the equipment </a:t>
            </a:r>
            <a:r>
              <a:rPr lang="en-US" sz="2800" dirty="0">
                <a:latin typeface="Comic Sans MS" pitchFamily="66" charset="0"/>
                <a:cs typeface="Times New Roman" pitchFamily="18" charset="0"/>
              </a:rPr>
              <a:t>in </a:t>
            </a:r>
            <a:r>
              <a:rPr lang="en-US" sz="2800" dirty="0" smtClean="0">
                <a:latin typeface="Comic Sans MS" pitchFamily="66" charset="0"/>
                <a:cs typeface="Times New Roman" pitchFamily="18" charset="0"/>
              </a:rPr>
              <a:t>the </a:t>
            </a:r>
            <a:r>
              <a:rPr lang="en-US" sz="2800" dirty="0">
                <a:latin typeface="Comic Sans MS" pitchFamily="66" charset="0"/>
                <a:cs typeface="Times New Roman" pitchFamily="18" charset="0"/>
              </a:rPr>
              <a:t>year of acquisition, </a:t>
            </a:r>
            <a:r>
              <a:rPr lang="en-US" sz="2800" dirty="0" smtClean="0">
                <a:latin typeface="Comic Sans MS" pitchFamily="66" charset="0"/>
                <a:cs typeface="Times New Roman" pitchFamily="18" charset="0"/>
              </a:rPr>
              <a:t>but may </a:t>
            </a:r>
            <a:r>
              <a:rPr lang="en-US" sz="2800" dirty="0">
                <a:latin typeface="Comic Sans MS" pitchFamily="66" charset="0"/>
                <a:cs typeface="Times New Roman" pitchFamily="18" charset="0"/>
              </a:rPr>
              <a:t>only include in its rates the </a:t>
            </a:r>
            <a:r>
              <a:rPr lang="en-US" sz="2800" dirty="0" smtClean="0">
                <a:latin typeface="Comic Sans MS" pitchFamily="66" charset="0"/>
                <a:cs typeface="Times New Roman" pitchFamily="18" charset="0"/>
              </a:rPr>
              <a:t>IRS allowable depreciation </a:t>
            </a:r>
            <a:r>
              <a:rPr lang="en-US" sz="2800" dirty="0">
                <a:latin typeface="Comic Sans MS" pitchFamily="66" charset="0"/>
                <a:cs typeface="Times New Roman" pitchFamily="18" charset="0"/>
              </a:rPr>
              <a:t>amount </a:t>
            </a:r>
            <a:r>
              <a:rPr lang="en-US" sz="2800" dirty="0" smtClean="0">
                <a:latin typeface="Comic Sans MS" pitchFamily="66" charset="0"/>
                <a:cs typeface="Times New Roman" pitchFamily="18" charset="0"/>
              </a:rPr>
              <a:t>each year using the straight-line depreciation method.</a:t>
            </a:r>
            <a:endParaRPr lang="en-US" sz="2800" dirty="0">
              <a:latin typeface="Comic Sans MS" pitchFamily="66" charset="0"/>
              <a:cs typeface="Times New Roman" pitchFamily="18" charset="0"/>
            </a:endParaRPr>
          </a:p>
          <a:p>
            <a:pPr marL="742950" lvl="1" indent="-285750" defTabSz="863600">
              <a:spcBef>
                <a:spcPct val="10000"/>
              </a:spcBef>
              <a:spcAft>
                <a:spcPct val="60000"/>
              </a:spcAft>
              <a:buSzPct val="75000"/>
              <a:buFont typeface="Wingdings" pitchFamily="2" charset="2"/>
              <a:buChar char="§"/>
            </a:pPr>
            <a:r>
              <a:rPr lang="en-US" sz="2400" dirty="0">
                <a:latin typeface="Comic Sans MS" pitchFamily="66" charset="0"/>
                <a:cs typeface="Times New Roman" pitchFamily="18" charset="0"/>
              </a:rPr>
              <a:t> Automobiles – 4 years</a:t>
            </a:r>
          </a:p>
          <a:p>
            <a:pPr marL="742950" lvl="1" indent="-285750" defTabSz="863600">
              <a:spcBef>
                <a:spcPct val="10000"/>
              </a:spcBef>
              <a:spcAft>
                <a:spcPct val="60000"/>
              </a:spcAft>
              <a:buSzPct val="75000"/>
              <a:buFont typeface="Wingdings" pitchFamily="2" charset="2"/>
              <a:buChar char="§"/>
            </a:pPr>
            <a:r>
              <a:rPr lang="en-US" sz="2400" dirty="0">
                <a:latin typeface="Comic Sans MS" pitchFamily="66" charset="0"/>
                <a:cs typeface="Times New Roman" pitchFamily="18" charset="0"/>
              </a:rPr>
              <a:t> Computers – 6 years</a:t>
            </a:r>
          </a:p>
          <a:p>
            <a:pPr marL="742950" lvl="1" indent="-285750" defTabSz="863600">
              <a:spcBef>
                <a:spcPct val="10000"/>
              </a:spcBef>
              <a:spcAft>
                <a:spcPct val="60000"/>
              </a:spcAft>
              <a:buSzPct val="75000"/>
              <a:buFont typeface="Wingdings" pitchFamily="2" charset="2"/>
              <a:buChar char="§"/>
            </a:pPr>
            <a:r>
              <a:rPr lang="en-US" sz="2400" dirty="0">
                <a:latin typeface="Comic Sans MS" pitchFamily="66" charset="0"/>
                <a:cs typeface="Times New Roman" pitchFamily="18" charset="0"/>
              </a:rPr>
              <a:t> All other equipment – 10 years</a:t>
            </a:r>
          </a:p>
        </p:txBody>
      </p:sp>
      <p:sp>
        <p:nvSpPr>
          <p:cNvPr id="5" name="Text Box 2"/>
          <p:cNvSpPr txBox="1">
            <a:spLocks noChangeArrowheads="1"/>
          </p:cNvSpPr>
          <p:nvPr/>
        </p:nvSpPr>
        <p:spPr bwMode="auto">
          <a:xfrm>
            <a:off x="228600" y="152400"/>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4000" dirty="0" smtClean="0">
                <a:solidFill>
                  <a:srgbClr val="FFFFFF"/>
                </a:solidFill>
                <a:latin typeface="Comic Sans MS" pitchFamily="66" charset="0"/>
                <a:cs typeface="Times New Roman" pitchFamily="18" charset="0"/>
              </a:rPr>
              <a:t>Equipment Capitalization</a:t>
            </a:r>
            <a:endParaRPr lang="en-US" sz="4000" dirty="0">
              <a:solidFill>
                <a:srgbClr val="FFFFFF"/>
              </a:solidFill>
              <a:latin typeface="Comic Sans MS" pitchFamily="66" charset="0"/>
              <a:cs typeface="Times New Roman" pitchFamily="18" charset="0"/>
            </a:endParaRPr>
          </a:p>
        </p:txBody>
      </p:sp>
    </p:spTree>
    <p:extLst>
      <p:ext uri="{BB962C8B-B14F-4D97-AF65-F5344CB8AC3E}">
        <p14:creationId xmlns:p14="http://schemas.microsoft.com/office/powerpoint/2010/main" val="395937154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0" y="381000"/>
            <a:ext cx="9144000" cy="762000"/>
          </a:xfrm>
          <a:prstGeom prst="rect">
            <a:avLst/>
          </a:prstGeom>
          <a:noFill/>
          <a:ln w="9525">
            <a:noFill/>
            <a:miter lim="800000"/>
            <a:headEnd/>
            <a:tailEnd/>
          </a:ln>
        </p:spPr>
        <p:txBody>
          <a:bodyPr anchor="ctr"/>
          <a:lstStyle/>
          <a:p>
            <a:pPr algn="ctr"/>
            <a:endParaRPr lang="en-US" sz="4800" dirty="0">
              <a:solidFill>
                <a:schemeClr val="tx2"/>
              </a:solidFill>
              <a:latin typeface="Comic Sans MS" pitchFamily="66" charset="0"/>
              <a:cs typeface="Times New Roman" pitchFamily="18" charset="0"/>
            </a:endParaRPr>
          </a:p>
        </p:txBody>
      </p:sp>
      <p:sp>
        <p:nvSpPr>
          <p:cNvPr id="34819" name="Text Box 3"/>
          <p:cNvSpPr txBox="1">
            <a:spLocks noChangeArrowheads="1"/>
          </p:cNvSpPr>
          <p:nvPr/>
        </p:nvSpPr>
        <p:spPr bwMode="auto">
          <a:xfrm>
            <a:off x="381000" y="2133600"/>
            <a:ext cx="8458200" cy="366713"/>
          </a:xfrm>
          <a:prstGeom prst="rect">
            <a:avLst/>
          </a:prstGeom>
          <a:noFill/>
          <a:ln w="9525">
            <a:noFill/>
            <a:miter lim="800000"/>
            <a:headEnd/>
            <a:tailEnd/>
          </a:ln>
        </p:spPr>
        <p:txBody>
          <a:bodyPr>
            <a:spAutoFit/>
          </a:bodyPr>
          <a:lstStyle/>
          <a:p>
            <a:pPr>
              <a:spcBef>
                <a:spcPct val="50000"/>
              </a:spcBef>
            </a:pPr>
            <a:endParaRPr lang="en-US" sz="1800" b="1">
              <a:latin typeface="Comic Sans MS" pitchFamily="66" charset="0"/>
            </a:endParaRPr>
          </a:p>
        </p:txBody>
      </p:sp>
      <p:sp>
        <p:nvSpPr>
          <p:cNvPr id="34820" name="Rectangle 4"/>
          <p:cNvSpPr>
            <a:spLocks noChangeArrowheads="1"/>
          </p:cNvSpPr>
          <p:nvPr/>
        </p:nvSpPr>
        <p:spPr bwMode="auto">
          <a:xfrm>
            <a:off x="304800" y="1219200"/>
            <a:ext cx="8763000" cy="4191000"/>
          </a:xfrm>
          <a:prstGeom prst="rect">
            <a:avLst/>
          </a:prstGeom>
          <a:noFill/>
          <a:ln w="9525">
            <a:noFill/>
            <a:miter lim="800000"/>
            <a:headEnd/>
            <a:tailEnd/>
          </a:ln>
        </p:spPr>
        <p:txBody>
          <a:bodyPr/>
          <a:lstStyle/>
          <a:p>
            <a:pPr marL="342900" indent="-342900">
              <a:spcBef>
                <a:spcPct val="20000"/>
              </a:spcBef>
              <a:spcAft>
                <a:spcPct val="90000"/>
              </a:spcAft>
              <a:buSzPct val="75000"/>
              <a:buFont typeface="Wingdings" pitchFamily="2" charset="2"/>
              <a:buChar char="§"/>
              <a:tabLst>
                <a:tab pos="406400" algn="l"/>
              </a:tabLst>
            </a:pPr>
            <a:r>
              <a:rPr lang="en-US" sz="2800" dirty="0" smtClean="0">
                <a:latin typeface="Comic Sans MS" pitchFamily="66" charset="0"/>
                <a:cs typeface="Times New Roman" pitchFamily="18" charset="0"/>
              </a:rPr>
              <a:t>They may include commercial </a:t>
            </a:r>
            <a:r>
              <a:rPr lang="en-US" sz="2800" dirty="0">
                <a:latin typeface="Comic Sans MS" pitchFamily="66" charset="0"/>
                <a:cs typeface="Times New Roman" pitchFamily="18" charset="0"/>
              </a:rPr>
              <a:t>entities; </a:t>
            </a:r>
            <a:r>
              <a:rPr lang="en-US" sz="2800" dirty="0" smtClean="0">
                <a:latin typeface="Comic Sans MS" pitchFamily="66" charset="0"/>
                <a:cs typeface="Times New Roman" pitchFamily="18" charset="0"/>
              </a:rPr>
              <a:t>as well as </a:t>
            </a:r>
            <a:r>
              <a:rPr lang="en-US" sz="2800" dirty="0">
                <a:latin typeface="Comic Sans MS" pitchFamily="66" charset="0"/>
                <a:cs typeface="Times New Roman" pitchFamily="18" charset="0"/>
              </a:rPr>
              <a:t>students, faculty, or staff acting in a personal </a:t>
            </a:r>
            <a:r>
              <a:rPr lang="en-US" sz="2800" dirty="0" smtClean="0">
                <a:latin typeface="Comic Sans MS" pitchFamily="66" charset="0"/>
                <a:cs typeface="Times New Roman" pitchFamily="18" charset="0"/>
              </a:rPr>
              <a:t>capacity, i.e., not </a:t>
            </a:r>
            <a:r>
              <a:rPr lang="en-US" sz="2800" dirty="0">
                <a:latin typeface="Comic Sans MS" pitchFamily="66" charset="0"/>
                <a:cs typeface="Times New Roman" pitchFamily="18" charset="0"/>
              </a:rPr>
              <a:t>in their student or employee role within the u</a:t>
            </a:r>
            <a:r>
              <a:rPr lang="en-US" sz="2800" dirty="0" smtClean="0">
                <a:latin typeface="Comic Sans MS" pitchFamily="66" charset="0"/>
                <a:cs typeface="Times New Roman" pitchFamily="18" charset="0"/>
              </a:rPr>
              <a:t>niversity.</a:t>
            </a:r>
            <a:endParaRPr lang="en-US" sz="2800" dirty="0">
              <a:latin typeface="Comic Sans MS" pitchFamily="66" charset="0"/>
              <a:cs typeface="Times New Roman" pitchFamily="18" charset="0"/>
            </a:endParaRPr>
          </a:p>
          <a:p>
            <a:pPr marL="342900" indent="-342900">
              <a:spcBef>
                <a:spcPct val="20000"/>
              </a:spcBef>
              <a:spcAft>
                <a:spcPct val="60000"/>
              </a:spcAft>
              <a:buSzPct val="75000"/>
              <a:buFont typeface="Wingdings" pitchFamily="2" charset="2"/>
              <a:buChar char="§"/>
            </a:pPr>
            <a:r>
              <a:rPr lang="en-US" sz="2800" dirty="0">
                <a:latin typeface="Comic Sans MS" pitchFamily="66" charset="0"/>
                <a:cs typeface="Times New Roman" pitchFamily="18" charset="0"/>
              </a:rPr>
              <a:t>Inappropriate outside use of recharge facilities could jeopardize </a:t>
            </a:r>
            <a:r>
              <a:rPr lang="en-US" sz="2800" dirty="0" smtClean="0">
                <a:latin typeface="Comic Sans MS" pitchFamily="66" charset="0"/>
                <a:cs typeface="Times New Roman" pitchFamily="18" charset="0"/>
              </a:rPr>
              <a:t>the university’s tax-exempt </a:t>
            </a:r>
            <a:r>
              <a:rPr lang="en-US" sz="2800" dirty="0">
                <a:latin typeface="Comic Sans MS" pitchFamily="66" charset="0"/>
                <a:cs typeface="Times New Roman" pitchFamily="18" charset="0"/>
              </a:rPr>
              <a:t>status</a:t>
            </a:r>
            <a:r>
              <a:rPr lang="en-US" sz="2800" dirty="0" smtClean="0">
                <a:latin typeface="Comic Sans MS" pitchFamily="66" charset="0"/>
                <a:cs typeface="Times New Roman" pitchFamily="18" charset="0"/>
              </a:rPr>
              <a:t>.  </a:t>
            </a:r>
            <a:r>
              <a:rPr lang="en-US" sz="2800" dirty="0" smtClean="0">
                <a:solidFill>
                  <a:schemeClr val="bg1">
                    <a:lumMod val="25000"/>
                  </a:schemeClr>
                </a:solidFill>
                <a:latin typeface="Comic Sans MS" pitchFamily="66" charset="0"/>
                <a:cs typeface="Times New Roman" pitchFamily="18" charset="0"/>
              </a:rPr>
              <a:t>We aren’t running a business!</a:t>
            </a:r>
            <a:endParaRPr lang="en-US" sz="2800" dirty="0">
              <a:solidFill>
                <a:schemeClr val="bg1">
                  <a:lumMod val="25000"/>
                </a:schemeClr>
              </a:solidFill>
              <a:latin typeface="Comic Sans MS" pitchFamily="66" charset="0"/>
              <a:cs typeface="Times New Roman" pitchFamily="18" charset="0"/>
            </a:endParaRPr>
          </a:p>
          <a:p>
            <a:pPr marL="342900" indent="-342900">
              <a:spcBef>
                <a:spcPct val="20000"/>
              </a:spcBef>
              <a:spcAft>
                <a:spcPct val="60000"/>
              </a:spcAft>
              <a:buSzPct val="75000"/>
              <a:buFont typeface="Wingdings" pitchFamily="2" charset="2"/>
              <a:buChar char="§"/>
            </a:pPr>
            <a:r>
              <a:rPr lang="en-US" sz="2800" u="sng" dirty="0" err="1">
                <a:solidFill>
                  <a:schemeClr val="bg1">
                    <a:lumMod val="25000"/>
                  </a:schemeClr>
                </a:solidFill>
                <a:latin typeface="Comic Sans MS" pitchFamily="66" charset="0"/>
                <a:cs typeface="Times New Roman" pitchFamily="18" charset="0"/>
              </a:rPr>
              <a:t>Umstead</a:t>
            </a:r>
            <a:r>
              <a:rPr lang="en-US" sz="2800" u="sng" dirty="0">
                <a:solidFill>
                  <a:schemeClr val="bg1">
                    <a:lumMod val="25000"/>
                  </a:schemeClr>
                </a:solidFill>
                <a:latin typeface="Comic Sans MS" pitchFamily="66" charset="0"/>
                <a:cs typeface="Times New Roman" pitchFamily="18" charset="0"/>
              </a:rPr>
              <a:t> </a:t>
            </a:r>
            <a:r>
              <a:rPr lang="en-US" sz="2800" u="sng" dirty="0" smtClean="0">
                <a:solidFill>
                  <a:schemeClr val="bg1">
                    <a:lumMod val="25000"/>
                  </a:schemeClr>
                </a:solidFill>
                <a:latin typeface="Comic Sans MS" pitchFamily="66" charset="0"/>
                <a:cs typeface="Times New Roman" pitchFamily="18" charset="0"/>
              </a:rPr>
              <a:t>Act </a:t>
            </a:r>
            <a:r>
              <a:rPr lang="en-US" sz="2800" dirty="0" smtClean="0">
                <a:latin typeface="Comic Sans MS" pitchFamily="66" charset="0"/>
                <a:cs typeface="Times New Roman" pitchFamily="18" charset="0"/>
              </a:rPr>
              <a:t>is a North Carolina-specific law which prevents universities from competing with private business!</a:t>
            </a:r>
            <a:endParaRPr lang="en-US" sz="2800" dirty="0">
              <a:latin typeface="Comic Sans MS" pitchFamily="66" charset="0"/>
              <a:cs typeface="Times New Roman" pitchFamily="18" charset="0"/>
            </a:endParaRPr>
          </a:p>
        </p:txBody>
      </p:sp>
      <p:sp>
        <p:nvSpPr>
          <p:cNvPr id="5" name="Text Box 2"/>
          <p:cNvSpPr txBox="1">
            <a:spLocks noChangeArrowheads="1"/>
          </p:cNvSpPr>
          <p:nvPr/>
        </p:nvSpPr>
        <p:spPr bwMode="auto">
          <a:xfrm>
            <a:off x="228600" y="152400"/>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4000" dirty="0" smtClean="0">
                <a:solidFill>
                  <a:srgbClr val="FFFFFF"/>
                </a:solidFill>
                <a:latin typeface="Comic Sans MS" pitchFamily="66" charset="0"/>
                <a:cs typeface="Times New Roman" pitchFamily="18" charset="0"/>
              </a:rPr>
              <a:t>Issues with External Users:</a:t>
            </a:r>
            <a:endParaRPr lang="en-US" sz="4000" dirty="0">
              <a:solidFill>
                <a:srgbClr val="FFFFFF"/>
              </a:solidFill>
              <a:latin typeface="Comic Sans MS" pitchFamily="66" charset="0"/>
              <a:cs typeface="Times New Roman" pitchFamily="18" charset="0"/>
            </a:endParaRPr>
          </a:p>
        </p:txBody>
      </p:sp>
    </p:spTree>
    <p:extLst>
      <p:ext uri="{BB962C8B-B14F-4D97-AF65-F5344CB8AC3E}">
        <p14:creationId xmlns:p14="http://schemas.microsoft.com/office/powerpoint/2010/main" val="1463226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2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2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152400"/>
            <a:ext cx="8763000" cy="70788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4000" dirty="0" smtClean="0">
                <a:solidFill>
                  <a:srgbClr val="FFFFFF"/>
                </a:solidFill>
                <a:latin typeface="Comic Sans MS" pitchFamily="66" charset="0"/>
              </a:rPr>
              <a:t>Expanded Authority</a:t>
            </a:r>
            <a:endParaRPr lang="en-US" sz="4000" dirty="0">
              <a:solidFill>
                <a:srgbClr val="FFFFFF"/>
              </a:solidFill>
              <a:latin typeface="Comic Sans MS" pitchFamily="66" charset="0"/>
            </a:endParaRPr>
          </a:p>
        </p:txBody>
      </p:sp>
      <p:sp>
        <p:nvSpPr>
          <p:cNvPr id="838660" name="Text Box 4"/>
          <p:cNvSpPr txBox="1">
            <a:spLocks noChangeArrowheads="1"/>
          </p:cNvSpPr>
          <p:nvPr/>
        </p:nvSpPr>
        <p:spPr bwMode="auto">
          <a:xfrm>
            <a:off x="-228600" y="990600"/>
            <a:ext cx="9372600" cy="5647700"/>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lvl="1">
              <a:spcBef>
                <a:spcPct val="10000"/>
              </a:spcBef>
              <a:spcAft>
                <a:spcPct val="10000"/>
              </a:spcAft>
              <a:tabLst>
                <a:tab pos="571500" algn="l"/>
                <a:tab pos="804863" algn="l"/>
                <a:tab pos="1193800" algn="l"/>
                <a:tab pos="1597025" algn="l"/>
                <a:tab pos="2052638" algn="l"/>
              </a:tabLst>
            </a:pPr>
            <a:endParaRPr lang="en-US" sz="200" dirty="0">
              <a:latin typeface="Comic Sans MS" pitchFamily="66" charset="0"/>
            </a:endParaRPr>
          </a:p>
          <a:p>
            <a:pPr marL="914400" lvl="1" indent="-457200">
              <a:spcBef>
                <a:spcPct val="10000"/>
              </a:spcBef>
              <a:spcAft>
                <a:spcPct val="10000"/>
              </a:spcAft>
              <a:buFont typeface="Wingdings" pitchFamily="2" charset="2"/>
              <a:buChar char="§"/>
              <a:tabLst>
                <a:tab pos="571500" algn="l"/>
                <a:tab pos="804863" algn="l"/>
                <a:tab pos="1193800" algn="l"/>
                <a:tab pos="1597025" algn="l"/>
                <a:tab pos="2052638" algn="l"/>
              </a:tabLst>
            </a:pPr>
            <a:r>
              <a:rPr lang="en-US" sz="2800" u="sng" dirty="0" smtClean="0">
                <a:latin typeface="Comic Sans MS" pitchFamily="66" charset="0"/>
              </a:rPr>
              <a:t>General rule</a:t>
            </a:r>
            <a:r>
              <a:rPr lang="en-US" sz="2800" dirty="0" smtClean="0">
                <a:latin typeface="Comic Sans MS" pitchFamily="66" charset="0"/>
              </a:rPr>
              <a:t> - If the expense would be allowable within the award period, it is allowable during the 90 day pre-award period as well. </a:t>
            </a:r>
          </a:p>
          <a:p>
            <a:pPr lvl="1">
              <a:spcBef>
                <a:spcPct val="10000"/>
              </a:spcBef>
              <a:spcAft>
                <a:spcPct val="10000"/>
              </a:spcAft>
              <a:tabLst>
                <a:tab pos="571500" algn="l"/>
                <a:tab pos="804863" algn="l"/>
                <a:tab pos="1193800" algn="l"/>
                <a:tab pos="1597025" algn="l"/>
                <a:tab pos="2052638" algn="l"/>
              </a:tabLst>
            </a:pPr>
            <a:endParaRPr lang="en-US" sz="800" dirty="0">
              <a:latin typeface="Comic Sans MS" pitchFamily="66" charset="0"/>
            </a:endParaRPr>
          </a:p>
          <a:p>
            <a:pPr marL="914400" lvl="1" indent="-457200">
              <a:spcBef>
                <a:spcPct val="10000"/>
              </a:spcBef>
              <a:spcAft>
                <a:spcPct val="10000"/>
              </a:spcAft>
              <a:buFont typeface="Wingdings" pitchFamily="2" charset="2"/>
              <a:buChar char="§"/>
              <a:tabLst>
                <a:tab pos="571500" algn="l"/>
                <a:tab pos="804863" algn="l"/>
                <a:tab pos="1193800" algn="l"/>
                <a:tab pos="1597025" algn="l"/>
                <a:tab pos="2052638" algn="l"/>
              </a:tabLst>
            </a:pPr>
            <a:r>
              <a:rPr lang="en-US" sz="2800" dirty="0">
                <a:latin typeface="Comic Sans MS" pitchFamily="66" charset="0"/>
              </a:rPr>
              <a:t>All pre-award expenditures are incurred at the recipient’s </a:t>
            </a:r>
            <a:r>
              <a:rPr lang="en-US" sz="2800" dirty="0" smtClean="0">
                <a:latin typeface="Comic Sans MS" pitchFamily="66" charset="0"/>
              </a:rPr>
              <a:t>risk.</a:t>
            </a:r>
          </a:p>
          <a:p>
            <a:pPr lvl="1">
              <a:spcBef>
                <a:spcPct val="10000"/>
              </a:spcBef>
              <a:spcAft>
                <a:spcPct val="10000"/>
              </a:spcAft>
              <a:tabLst>
                <a:tab pos="571500" algn="l"/>
                <a:tab pos="804863" algn="l"/>
                <a:tab pos="1193800" algn="l"/>
                <a:tab pos="1597025" algn="l"/>
                <a:tab pos="2052638" algn="l"/>
              </a:tabLst>
            </a:pPr>
            <a:endParaRPr lang="en-US" sz="800" dirty="0">
              <a:latin typeface="Comic Sans MS" pitchFamily="66" charset="0"/>
            </a:endParaRPr>
          </a:p>
          <a:p>
            <a:pPr marL="914400" lvl="1" indent="-457200">
              <a:spcBef>
                <a:spcPct val="10000"/>
              </a:spcBef>
              <a:spcAft>
                <a:spcPct val="10000"/>
              </a:spcAft>
              <a:buFont typeface="Wingdings" pitchFamily="2" charset="2"/>
              <a:buChar char="§"/>
              <a:tabLst>
                <a:tab pos="571500" algn="l"/>
                <a:tab pos="804863" algn="l"/>
                <a:tab pos="1193800" algn="l"/>
                <a:tab pos="1597025" algn="l"/>
                <a:tab pos="2052638" algn="l"/>
              </a:tabLst>
            </a:pPr>
            <a:r>
              <a:rPr lang="en-US" sz="2800" dirty="0" smtClean="0">
                <a:latin typeface="Comic Sans MS" pitchFamily="66" charset="0"/>
              </a:rPr>
              <a:t>Usually the NOA will arrive well before the actual start date, so pre-award costs can be incurred at that point with no risk.</a:t>
            </a:r>
            <a:endParaRPr lang="en-US" sz="2800" dirty="0">
              <a:latin typeface="Comic Sans MS" pitchFamily="66" charset="0"/>
            </a:endParaRPr>
          </a:p>
          <a:p>
            <a:pPr lvl="1">
              <a:spcBef>
                <a:spcPct val="10000"/>
              </a:spcBef>
              <a:spcAft>
                <a:spcPct val="10000"/>
              </a:spcAft>
              <a:tabLst>
                <a:tab pos="571500" algn="l"/>
                <a:tab pos="804863" algn="l"/>
                <a:tab pos="1193800" algn="l"/>
                <a:tab pos="1597025" algn="l"/>
                <a:tab pos="2052638" algn="l"/>
              </a:tabLst>
            </a:pPr>
            <a:endParaRPr lang="en-US" sz="1000" dirty="0">
              <a:latin typeface="Comic Sans MS" pitchFamily="66" charset="0"/>
            </a:endParaRPr>
          </a:p>
          <a:p>
            <a:pPr marL="914400" lvl="1" indent="-457200">
              <a:spcBef>
                <a:spcPct val="10000"/>
              </a:spcBef>
              <a:spcAft>
                <a:spcPct val="10000"/>
              </a:spcAft>
              <a:buFont typeface="Wingdings" pitchFamily="2" charset="2"/>
              <a:buChar char="§"/>
              <a:tabLst>
                <a:tab pos="571500" algn="l"/>
                <a:tab pos="804863" algn="l"/>
                <a:tab pos="1193800" algn="l"/>
                <a:tab pos="1597025" algn="l"/>
                <a:tab pos="2052638" algn="l"/>
              </a:tabLst>
            </a:pPr>
            <a:r>
              <a:rPr lang="en-US" sz="2800" dirty="0" smtClean="0">
                <a:latin typeface="Comic Sans MS" pitchFamily="66" charset="0"/>
              </a:rPr>
              <a:t>With agency prior approval, pre-award expenditures are allowable more than 90 days prior to the award start date.  </a:t>
            </a:r>
          </a:p>
        </p:txBody>
      </p:sp>
    </p:spTree>
    <p:extLst>
      <p:ext uri="{BB962C8B-B14F-4D97-AF65-F5344CB8AC3E}">
        <p14:creationId xmlns:p14="http://schemas.microsoft.com/office/powerpoint/2010/main" val="3238697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8660">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8660">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3866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76200" y="152400"/>
            <a:ext cx="8991600" cy="1754326"/>
          </a:xfrm>
          <a:prstGeom prst="rect">
            <a:avLst/>
          </a:prstGeom>
          <a:solidFill>
            <a:srgbClr val="C00000"/>
          </a:solidFill>
          <a:ln w="38100">
            <a:headEnd/>
            <a:tailEnd/>
          </a:ln>
          <a:effectLst/>
        </p:spPr>
        <p:style>
          <a:lnRef idx="2">
            <a:schemeClr val="dk1"/>
          </a:lnRef>
          <a:fillRef idx="1">
            <a:schemeClr val="lt1"/>
          </a:fillRef>
          <a:effectRef idx="0">
            <a:schemeClr val="dk1"/>
          </a:effectRef>
          <a:fontRef idx="minor">
            <a:schemeClr val="dk1"/>
          </a:fontRef>
        </p:style>
        <p:txBody>
          <a:bodyPr wrap="square">
            <a:spAutoFit/>
          </a:bodyPr>
          <a:lstStyle/>
          <a:p>
            <a:pPr lvl="1" algn="ctr">
              <a:spcBef>
                <a:spcPct val="40000"/>
              </a:spcBef>
              <a:spcAft>
                <a:spcPct val="10000"/>
              </a:spcAft>
              <a:tabLst>
                <a:tab pos="349250" algn="l"/>
                <a:tab pos="749300" algn="l"/>
                <a:tab pos="800100" algn="l"/>
                <a:tab pos="1597025" algn="l"/>
              </a:tabLst>
              <a:defRPr/>
            </a:pPr>
            <a:r>
              <a:rPr lang="en-US" sz="3600" dirty="0" smtClean="0">
                <a:solidFill>
                  <a:srgbClr val="FFFFFF"/>
                </a:solidFill>
                <a:latin typeface="Comic Sans MS" pitchFamily="66" charset="0"/>
              </a:rPr>
              <a:t>But expanded authority rules only apply to grants and cooperative agreements, not to contracts!</a:t>
            </a:r>
            <a:endParaRPr lang="en-US" sz="3600" b="1" dirty="0">
              <a:solidFill>
                <a:srgbClr val="FFFF00"/>
              </a:solidFill>
              <a:latin typeface="Comic Sans MS" pitchFamily="66" charset="0"/>
            </a:endParaRPr>
          </a:p>
        </p:txBody>
      </p:sp>
      <p:sp>
        <p:nvSpPr>
          <p:cNvPr id="838660" name="Text Box 4"/>
          <p:cNvSpPr txBox="1">
            <a:spLocks noChangeArrowheads="1"/>
          </p:cNvSpPr>
          <p:nvPr/>
        </p:nvSpPr>
        <p:spPr bwMode="auto">
          <a:xfrm>
            <a:off x="76200" y="2362200"/>
            <a:ext cx="8991600" cy="1200329"/>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3600" dirty="0" smtClean="0">
                <a:latin typeface="Comic Sans MS" pitchFamily="66" charset="0"/>
              </a:rPr>
              <a:t>It is important to know what rules apply to each award type.</a:t>
            </a:r>
            <a:endParaRPr lang="en-US" sz="3600" dirty="0">
              <a:latin typeface="Comic Sans MS" pitchFamily="66" charset="0"/>
            </a:endParaRPr>
          </a:p>
        </p:txBody>
      </p:sp>
      <p:sp>
        <p:nvSpPr>
          <p:cNvPr id="3" name="Oval 2"/>
          <p:cNvSpPr/>
          <p:nvPr/>
        </p:nvSpPr>
        <p:spPr bwMode="auto">
          <a:xfrm>
            <a:off x="381000" y="3657600"/>
            <a:ext cx="8382000" cy="266700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3600" dirty="0" smtClean="0">
                <a:solidFill>
                  <a:srgbClr val="FFFFFF"/>
                </a:solidFill>
                <a:latin typeface="Comic Sans MS" pitchFamily="66" charset="0"/>
              </a:rPr>
              <a:t>Today we’ll address this issue, but first remember the Golden Rule!</a:t>
            </a:r>
            <a:endParaRPr lang="en-US" sz="800" dirty="0">
              <a:solidFill>
                <a:srgbClr val="FFFFFF"/>
              </a:solidFill>
              <a:latin typeface="Comic Sans MS" pitchFamily="66" charset="0"/>
            </a:endParaRPr>
          </a:p>
        </p:txBody>
      </p:sp>
    </p:spTree>
    <p:extLst>
      <p:ext uri="{BB962C8B-B14F-4D97-AF65-F5344CB8AC3E}">
        <p14:creationId xmlns:p14="http://schemas.microsoft.com/office/powerpoint/2010/main" val="4203389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My Documents">
  <a:themeElements>
    <a:clrScheme name="">
      <a:dk1>
        <a:srgbClr val="000000"/>
      </a:dk1>
      <a:lt1>
        <a:srgbClr val="C0C0FF"/>
      </a:lt1>
      <a:dk2>
        <a:srgbClr val="0000FF"/>
      </a:dk2>
      <a:lt2>
        <a:srgbClr val="8080FF"/>
      </a:lt2>
      <a:accent1>
        <a:srgbClr val="E000E0"/>
      </a:accent1>
      <a:accent2>
        <a:srgbClr val="00FF00"/>
      </a:accent2>
      <a:accent3>
        <a:srgbClr val="DCDCFF"/>
      </a:accent3>
      <a:accent4>
        <a:srgbClr val="000000"/>
      </a:accent4>
      <a:accent5>
        <a:srgbClr val="EDAAED"/>
      </a:accent5>
      <a:accent6>
        <a:srgbClr val="00E700"/>
      </a:accent6>
      <a:hlink>
        <a:srgbClr val="FF0000"/>
      </a:hlink>
      <a:folHlink>
        <a:srgbClr val="4040FF"/>
      </a:folHlink>
    </a:clrScheme>
    <a:fontScheme name="My Documents">
      <a:majorFont>
        <a:latin typeface="Arial"/>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00" b="0"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My Document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y Document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y Document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y Document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y Document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y Document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y Document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14567</TotalTime>
  <Pages>5</Pages>
  <Words>4117</Words>
  <Application>Microsoft Office PowerPoint</Application>
  <PresentationFormat>On-screen Show (4:3)</PresentationFormat>
  <Paragraphs>508</Paragraphs>
  <Slides>71</Slides>
  <Notes>71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73" baseType="lpstr">
      <vt:lpstr>My Documents</vt:lpstr>
      <vt:lpstr>Microsoft Excel 97-2003 Worksheet</vt:lpstr>
      <vt:lpstr>COMP 918: Research Administration for Scientists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to Congresswoman Jane Harmon</dc:title>
  <dc:creator>Raymond L. Bates</dc:creator>
  <dc:description>used for viewgraph presentations</dc:description>
  <cp:lastModifiedBy>Timothy Quigg</cp:lastModifiedBy>
  <cp:revision>745</cp:revision>
  <cp:lastPrinted>1999-02-26T00:13:06Z</cp:lastPrinted>
  <dcterms:created xsi:type="dcterms:W3CDTF">1996-01-11T12:18:14Z</dcterms:created>
  <dcterms:modified xsi:type="dcterms:W3CDTF">2013-01-09T20:14:58Z</dcterms:modified>
</cp:coreProperties>
</file>